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56" r:id="rId2"/>
    <p:sldId id="258" r:id="rId3"/>
    <p:sldId id="259" r:id="rId4"/>
    <p:sldId id="323" r:id="rId5"/>
    <p:sldId id="260" r:id="rId6"/>
    <p:sldId id="324" r:id="rId7"/>
    <p:sldId id="261" r:id="rId8"/>
    <p:sldId id="262" r:id="rId9"/>
    <p:sldId id="325" r:id="rId10"/>
    <p:sldId id="263" r:id="rId11"/>
    <p:sldId id="264" r:id="rId12"/>
    <p:sldId id="265" r:id="rId13"/>
    <p:sldId id="267" r:id="rId14"/>
    <p:sldId id="266" r:id="rId15"/>
    <p:sldId id="268" r:id="rId16"/>
    <p:sldId id="269" r:id="rId17"/>
    <p:sldId id="283" r:id="rId18"/>
    <p:sldId id="284" r:id="rId19"/>
    <p:sldId id="285" r:id="rId20"/>
    <p:sldId id="286" r:id="rId21"/>
    <p:sldId id="287" r:id="rId22"/>
    <p:sldId id="288" r:id="rId23"/>
    <p:sldId id="270" r:id="rId24"/>
    <p:sldId id="290" r:id="rId25"/>
    <p:sldId id="292" r:id="rId26"/>
    <p:sldId id="293" r:id="rId27"/>
    <p:sldId id="294" r:id="rId28"/>
    <p:sldId id="295" r:id="rId29"/>
    <p:sldId id="297" r:id="rId30"/>
    <p:sldId id="296" r:id="rId31"/>
    <p:sldId id="291" r:id="rId32"/>
    <p:sldId id="271" r:id="rId33"/>
    <p:sldId id="299" r:id="rId34"/>
    <p:sldId id="300" r:id="rId35"/>
    <p:sldId id="298" r:id="rId36"/>
    <p:sldId id="280" r:id="rId37"/>
    <p:sldId id="302" r:id="rId38"/>
    <p:sldId id="301" r:id="rId39"/>
    <p:sldId id="272" r:id="rId40"/>
    <p:sldId id="273" r:id="rId41"/>
    <p:sldId id="275" r:id="rId42"/>
    <p:sldId id="276" r:id="rId43"/>
    <p:sldId id="303" r:id="rId44"/>
    <p:sldId id="305" r:id="rId45"/>
    <p:sldId id="311" r:id="rId46"/>
    <p:sldId id="304" r:id="rId47"/>
    <p:sldId id="274" r:id="rId48"/>
    <p:sldId id="277" r:id="rId49"/>
    <p:sldId id="309" r:id="rId50"/>
    <p:sldId id="310" r:id="rId51"/>
    <p:sldId id="282" r:id="rId52"/>
    <p:sldId id="320" r:id="rId53"/>
    <p:sldId id="306" r:id="rId54"/>
    <p:sldId id="312" r:id="rId55"/>
    <p:sldId id="321" r:id="rId56"/>
    <p:sldId id="313" r:id="rId57"/>
    <p:sldId id="278" r:id="rId58"/>
    <p:sldId id="315" r:id="rId59"/>
    <p:sldId id="308" r:id="rId60"/>
    <p:sldId id="318" r:id="rId61"/>
    <p:sldId id="322" r:id="rId62"/>
    <p:sldId id="281" r:id="rId63"/>
    <p:sldId id="317" r:id="rId64"/>
    <p:sldId id="289" r:id="rId65"/>
    <p:sldId id="316" r:id="rId66"/>
    <p:sldId id="319" r:id="rId67"/>
    <p:sldId id="314"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7676"/>
    <a:srgbClr val="3F8E93"/>
    <a:srgbClr val="3A3464"/>
    <a:srgbClr val="A11564"/>
    <a:srgbClr val="C22B9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13" autoAdjust="0"/>
  </p:normalViewPr>
  <p:slideViewPr>
    <p:cSldViewPr snapToGrid="0">
      <p:cViewPr varScale="1">
        <p:scale>
          <a:sx n="122" d="100"/>
          <a:sy n="122" d="100"/>
        </p:scale>
        <p:origin x="103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54640-0E79-49D6-8A2B-D60019FF7D70}" type="datetimeFigureOut">
              <a:rPr lang="en-GB" smtClean="0"/>
              <a:t>05/11/2024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04D033-CB09-4D84-911A-A27E765F8266}" type="slidenum">
              <a:rPr lang="en-GB" smtClean="0"/>
              <a:t>‹#›</a:t>
            </a:fld>
            <a:endParaRPr lang="en-GB"/>
          </a:p>
        </p:txBody>
      </p:sp>
    </p:spTree>
    <p:extLst>
      <p:ext uri="{BB962C8B-B14F-4D97-AF65-F5344CB8AC3E}">
        <p14:creationId xmlns:p14="http://schemas.microsoft.com/office/powerpoint/2010/main" val="1198622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33</a:t>
            </a:fld>
            <a:endParaRPr lang="en-GB"/>
          </a:p>
        </p:txBody>
      </p:sp>
    </p:spTree>
    <p:extLst>
      <p:ext uri="{BB962C8B-B14F-4D97-AF65-F5344CB8AC3E}">
        <p14:creationId xmlns:p14="http://schemas.microsoft.com/office/powerpoint/2010/main" val="90530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34</a:t>
            </a:fld>
            <a:endParaRPr lang="en-GB"/>
          </a:p>
        </p:txBody>
      </p:sp>
    </p:spTree>
    <p:extLst>
      <p:ext uri="{BB962C8B-B14F-4D97-AF65-F5344CB8AC3E}">
        <p14:creationId xmlns:p14="http://schemas.microsoft.com/office/powerpoint/2010/main" val="1201714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40</a:t>
            </a:fld>
            <a:endParaRPr lang="en-GB"/>
          </a:p>
        </p:txBody>
      </p:sp>
    </p:spTree>
    <p:extLst>
      <p:ext uri="{BB962C8B-B14F-4D97-AF65-F5344CB8AC3E}">
        <p14:creationId xmlns:p14="http://schemas.microsoft.com/office/powerpoint/2010/main" val="116063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F04D033-CB09-4D84-911A-A27E765F8266}" type="slidenum">
              <a:rPr lang="en-GB" smtClean="0"/>
              <a:t>47</a:t>
            </a:fld>
            <a:endParaRPr lang="en-GB"/>
          </a:p>
        </p:txBody>
      </p:sp>
    </p:spTree>
    <p:extLst>
      <p:ext uri="{BB962C8B-B14F-4D97-AF65-F5344CB8AC3E}">
        <p14:creationId xmlns:p14="http://schemas.microsoft.com/office/powerpoint/2010/main" val="3458841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hr-HR" dirty="0" err="1"/>
              <a:t>Utility</a:t>
            </a:r>
            <a:r>
              <a:rPr lang="hr-HR" dirty="0"/>
              <a:t> funkcije, metode stvaranja, metode proširenja, konstante, </a:t>
            </a:r>
            <a:r>
              <a:rPr lang="hr-HR" dirty="0" err="1"/>
              <a:t>singleton</a:t>
            </a:r>
            <a:r>
              <a:rPr lang="hr-HR" dirty="0"/>
              <a:t>, </a:t>
            </a:r>
            <a:r>
              <a:rPr lang="hr-HR" dirty="0" err="1"/>
              <a:t>shared</a:t>
            </a:r>
            <a:r>
              <a:rPr lang="hr-HR" dirty="0"/>
              <a:t> </a:t>
            </a:r>
            <a:r>
              <a:rPr lang="hr-HR" dirty="0" err="1"/>
              <a:t>prefs</a:t>
            </a:r>
            <a:r>
              <a:rPr lang="hr-HR" dirty="0"/>
              <a:t>, </a:t>
            </a:r>
          </a:p>
        </p:txBody>
      </p:sp>
      <p:sp>
        <p:nvSpPr>
          <p:cNvPr id="4" name="Slide Number Placeholder 3"/>
          <p:cNvSpPr>
            <a:spLocks noGrp="1"/>
          </p:cNvSpPr>
          <p:nvPr>
            <p:ph type="sldNum" sz="quarter" idx="5"/>
          </p:nvPr>
        </p:nvSpPr>
        <p:spPr/>
        <p:txBody>
          <a:bodyPr/>
          <a:lstStyle/>
          <a:p>
            <a:fld id="{7F04D033-CB09-4D84-911A-A27E765F8266}" type="slidenum">
              <a:rPr lang="en-GB" smtClean="0"/>
              <a:t>59</a:t>
            </a:fld>
            <a:endParaRPr lang="en-GB"/>
          </a:p>
        </p:txBody>
      </p:sp>
    </p:spTree>
    <p:extLst>
      <p:ext uri="{BB962C8B-B14F-4D97-AF65-F5344CB8AC3E}">
        <p14:creationId xmlns:p14="http://schemas.microsoft.com/office/powerpoint/2010/main" val="1529065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67</a:t>
            </a:fld>
            <a:endParaRPr lang="en-GB"/>
          </a:p>
        </p:txBody>
      </p:sp>
    </p:spTree>
    <p:extLst>
      <p:ext uri="{BB962C8B-B14F-4D97-AF65-F5344CB8AC3E}">
        <p14:creationId xmlns:p14="http://schemas.microsoft.com/office/powerpoint/2010/main" val="781767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4F06-2514-F16C-3929-644E35F81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69D552F-3D7A-CFD4-8EFE-844878BD9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BFF3E-8290-27FF-2470-858EBB61E22D}"/>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5" name="Footer Placeholder 4">
            <a:extLst>
              <a:ext uri="{FF2B5EF4-FFF2-40B4-BE49-F238E27FC236}">
                <a16:creationId xmlns:a16="http://schemas.microsoft.com/office/drawing/2014/main" id="{44B64D2A-C73C-7BD8-6AAF-71AF04A717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D622DF-D3EE-DA48-0E69-D044319E21ED}"/>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255249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FB821-86E4-3B48-2E56-A2357410865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986E6B-21E2-69E3-9604-A235DF246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A577502-CB33-454F-68A8-9A84036BF5E0}"/>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5" name="Footer Placeholder 4">
            <a:extLst>
              <a:ext uri="{FF2B5EF4-FFF2-40B4-BE49-F238E27FC236}">
                <a16:creationId xmlns:a16="http://schemas.microsoft.com/office/drawing/2014/main" id="{23E19FC9-0BB3-4D88-1D92-FDA1162EEFE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D66767C-E9EB-7664-72A3-FEC0C1B3D18F}"/>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44077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8DD8E-C454-AFC1-7818-BD3D938973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3B5F48-0068-5956-CFD7-D7EF6FADC6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E3E004-5759-B6A3-C06F-9C302C9A5E95}"/>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5" name="Footer Placeholder 4">
            <a:extLst>
              <a:ext uri="{FF2B5EF4-FFF2-40B4-BE49-F238E27FC236}">
                <a16:creationId xmlns:a16="http://schemas.microsoft.com/office/drawing/2014/main" id="{540E0080-7415-6648-5DBD-7C41855320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7E2982-649E-6654-8378-53A7D33AC2FE}"/>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03240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8F77A-9DF3-1FB6-45C3-C4F78D1AABD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698E6A-A4B0-A72D-A998-B625C72A5E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4E2B99-D9AE-2A88-CE47-A67D2D3AB275}"/>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5" name="Footer Placeholder 4">
            <a:extLst>
              <a:ext uri="{FF2B5EF4-FFF2-40B4-BE49-F238E27FC236}">
                <a16:creationId xmlns:a16="http://schemas.microsoft.com/office/drawing/2014/main" id="{2D3DD093-3260-30A5-999A-14448E3C31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62E4BF-25C1-D970-C38C-3050372AB97C}"/>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91613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BB2C-6FD9-884E-F868-EB7ACCC1BA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1FE786D-A7E2-D085-C522-1605594CB92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1ECB0F-22D0-5201-85F9-2BF54B1084D2}"/>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5" name="Footer Placeholder 4">
            <a:extLst>
              <a:ext uri="{FF2B5EF4-FFF2-40B4-BE49-F238E27FC236}">
                <a16:creationId xmlns:a16="http://schemas.microsoft.com/office/drawing/2014/main" id="{BAAD1AA6-053F-D05A-9584-A3CE758BB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D787-0B68-F126-DF22-A06466ABCFA5}"/>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55532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586FA-C603-16CD-0448-DF7DA439D5A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7C9505-7933-772D-09F1-14E6628815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BBAB614-DA98-7CA3-C847-DE6EB2EE8B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96DAA53-D20E-9D6C-2B6B-EFBE4188F411}"/>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6" name="Footer Placeholder 5">
            <a:extLst>
              <a:ext uri="{FF2B5EF4-FFF2-40B4-BE49-F238E27FC236}">
                <a16:creationId xmlns:a16="http://schemas.microsoft.com/office/drawing/2014/main" id="{F6AF4AD8-875E-5803-2046-9293E215A9D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F3D9C5F-2EBB-5DEA-1487-DD203ADD308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745934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17ABD-040B-2BDE-B5F1-03BF1D00FA9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74D882B-AECE-A179-73E9-287AFDC1A3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D7F361-F46D-E33A-53B4-718427852C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B5AA34D-2E5B-D545-9F72-EBA25FEB92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702D8-34DB-CC4E-550E-66C51A43C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0EA3DD0-1BAA-C6AC-E4F5-6D0E77110CE9}"/>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8" name="Footer Placeholder 7">
            <a:extLst>
              <a:ext uri="{FF2B5EF4-FFF2-40B4-BE49-F238E27FC236}">
                <a16:creationId xmlns:a16="http://schemas.microsoft.com/office/drawing/2014/main" id="{BF126370-CDF8-D3B7-454C-863C4DCA912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AC493B4-BCBF-1092-8008-709AB6F9D068}"/>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028857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EA5DB-DFAF-8BA5-5EC5-C7E94155474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18B3D73-5682-9445-C534-BB94F77BA547}"/>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4" name="Footer Placeholder 3">
            <a:extLst>
              <a:ext uri="{FF2B5EF4-FFF2-40B4-BE49-F238E27FC236}">
                <a16:creationId xmlns:a16="http://schemas.microsoft.com/office/drawing/2014/main" id="{D8B90E52-DB9E-F216-2B38-138E672FE1A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75E9CDB-2982-E7BD-A162-AC6349405F6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3645087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371575-6B4E-9231-277F-36D8296D9CC7}"/>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3" name="Footer Placeholder 2">
            <a:extLst>
              <a:ext uri="{FF2B5EF4-FFF2-40B4-BE49-F238E27FC236}">
                <a16:creationId xmlns:a16="http://schemas.microsoft.com/office/drawing/2014/main" id="{78062003-982F-BE58-4B9B-0DCACC5AE76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3962BF0-5639-AECA-A781-56E3AC53157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608822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4D2BA-0829-C1D7-A9CB-3CBDFF1181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F092512-0E94-234E-CBA9-9F919132C0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2E486C7-4104-2214-C36F-3F31F13A72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F4048F-58AD-F758-071B-F3AC4718D14C}"/>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6" name="Footer Placeholder 5">
            <a:extLst>
              <a:ext uri="{FF2B5EF4-FFF2-40B4-BE49-F238E27FC236}">
                <a16:creationId xmlns:a16="http://schemas.microsoft.com/office/drawing/2014/main" id="{D00D7DB6-0925-A6F5-336B-D2381908890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F11AEA-17C9-013D-9E2F-1E1CA2A4C842}"/>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13136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909E-A7AD-E521-6253-1D751C0BD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74E465F-36A0-8D44-16D0-F46C292D7B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2FA62B-A03A-14F9-84C1-C797D31C6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FDCECA-91E7-7886-8E29-48B30EBAB2EE}"/>
              </a:ext>
            </a:extLst>
          </p:cNvPr>
          <p:cNvSpPr>
            <a:spLocks noGrp="1"/>
          </p:cNvSpPr>
          <p:nvPr>
            <p:ph type="dt" sz="half" idx="10"/>
          </p:nvPr>
        </p:nvSpPr>
        <p:spPr/>
        <p:txBody>
          <a:bodyPr/>
          <a:lstStyle/>
          <a:p>
            <a:fld id="{3C561C64-33E1-4D63-A24A-77C15A0AD864}" type="datetimeFigureOut">
              <a:rPr lang="en-GB" smtClean="0"/>
              <a:t>05/11/2024</a:t>
            </a:fld>
            <a:endParaRPr lang="en-GB"/>
          </a:p>
        </p:txBody>
      </p:sp>
      <p:sp>
        <p:nvSpPr>
          <p:cNvPr id="6" name="Footer Placeholder 5">
            <a:extLst>
              <a:ext uri="{FF2B5EF4-FFF2-40B4-BE49-F238E27FC236}">
                <a16:creationId xmlns:a16="http://schemas.microsoft.com/office/drawing/2014/main" id="{0B0E7AFE-79E0-9F0F-FCFB-5E54B0D2D1F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0B61898-980E-146D-7BB1-34759D073F9B}"/>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64855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5CA3-D0D1-CB45-4D76-D4CBB74620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C1932E0-00BE-7622-B023-26E697A02C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FB5E98-1A07-5661-073E-3839D47760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561C64-33E1-4D63-A24A-77C15A0AD864}" type="datetimeFigureOut">
              <a:rPr lang="en-GB" smtClean="0"/>
              <a:t>05/11/2024</a:t>
            </a:fld>
            <a:endParaRPr lang="en-GB"/>
          </a:p>
        </p:txBody>
      </p:sp>
      <p:sp>
        <p:nvSpPr>
          <p:cNvPr id="5" name="Footer Placeholder 4">
            <a:extLst>
              <a:ext uri="{FF2B5EF4-FFF2-40B4-BE49-F238E27FC236}">
                <a16:creationId xmlns:a16="http://schemas.microsoft.com/office/drawing/2014/main" id="{3AF1C789-D982-E20A-27AB-ADAC5E7708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2B6244B8-7699-CA83-3A3F-9E79FB3EA4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30D382-9AB4-41AE-BB47-FA24D3CCB04C}" type="slidenum">
              <a:rPr lang="en-GB" smtClean="0"/>
              <a:t>‹#›</a:t>
            </a:fld>
            <a:endParaRPr lang="en-GB"/>
          </a:p>
        </p:txBody>
      </p:sp>
    </p:spTree>
    <p:extLst>
      <p:ext uri="{BB962C8B-B14F-4D97-AF65-F5344CB8AC3E}">
        <p14:creationId xmlns:p14="http://schemas.microsoft.com/office/powerpoint/2010/main" val="808016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baeldung.com/kotlin/if-else-expression" TargetMode="External"/><Relationship Id="rId7" Type="http://schemas.openxmlformats.org/officeDocument/2006/relationships/hyperlink" Target="https://superkotlin.com/kotlin-when-statement/" TargetMode="Externa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hyperlink" Target="https://kotlinlang.org/docs/control-flow.html#for-loops" TargetMode="External"/><Relationship Id="rId5" Type="http://schemas.openxmlformats.org/officeDocument/2006/relationships/hyperlink" Target="https://www.baeldung.com/kotlin/when" TargetMode="External"/><Relationship Id="rId4" Type="http://schemas.openxmlformats.org/officeDocument/2006/relationships/hyperlink" Target="https://typealias.com/start/kotlin-variables-expressions-types/"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baeldung.com/kotlin/loops" TargetMode="Externa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hyperlink" Target="https://kt.academy/article/kfde-for" TargetMode="External"/><Relationship Id="rId5" Type="http://schemas.openxmlformats.org/officeDocument/2006/relationships/hyperlink" Target="https://kotlinlang.org/docs/control-flow.html#for-loops" TargetMode="External"/><Relationship Id="rId4" Type="http://schemas.openxmlformats.org/officeDocument/2006/relationships/hyperlink" Target="https://typealias.com/start/kotlin-variables-expressions-types/"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kotlinlang.org/docs/functions.html"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www.programiz.com/kotlin-programming/functions" TargetMode="Externa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kotlinlang.org/docs/strings.html" TargetMode="External"/><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hyperlink" Target="https://www.baeldung.com/kotlin/strings-series" TargetMode="External"/><Relationship Id="rId4" Type="http://schemas.openxmlformats.org/officeDocument/2006/relationships/hyperlink" Target="https://kotlinlang.org/docs/functions.htmlhttps:/www.programiz.com/kotlin-programming/functions"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baeldung.com/kotlin/constructors" TargetMode="External"/><Relationship Id="rId7" Type="http://schemas.openxmlformats.org/officeDocument/2006/relationships/hyperlink" Target="https://www.programiz.com/kotlin-programming/constructors" TargetMode="Externa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hyperlink" Target="https://kt.academy/article/kfde-functions" TargetMode="External"/><Relationship Id="rId5" Type="http://schemas.openxmlformats.org/officeDocument/2006/relationships/hyperlink" Target="https://kotlinlang.org/docs/classes.html" TargetMode="External"/><Relationship Id="rId4" Type="http://schemas.openxmlformats.org/officeDocument/2006/relationships/hyperlink" Target="https://kotlinlang.org/docs/properties.html#getters-and-setters" TargetMode="External"/></Relationships>
</file>

<file path=ppt/slides/_rels/slide5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gdg-osijek/AndroidDevAcademy2024"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hyperlink" Target="https://play.kotlinlang.org/" TargetMode="External"/><Relationship Id="rId2" Type="http://schemas.openxmlformats.org/officeDocument/2006/relationships/hyperlink" Target="https://www.jetbrains.com/idea/" TargetMode="Externa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cell phone&#10;&#10;Description automatically generated">
            <a:extLst>
              <a:ext uri="{FF2B5EF4-FFF2-40B4-BE49-F238E27FC236}">
                <a16:creationId xmlns:a16="http://schemas.microsoft.com/office/drawing/2014/main" id="{806BDF32-8DE3-3CAC-ECB3-D82E08CF0B9E}"/>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l="4673" r="13077" b="-1"/>
          <a:stretch/>
        </p:blipFill>
        <p:spPr>
          <a:xfrm>
            <a:off x="-3218" y="4926"/>
            <a:ext cx="8450317" cy="6857990"/>
          </a:xfrm>
          <a:prstGeom prst="rect">
            <a:avLst/>
          </a:prstGeom>
        </p:spPr>
      </p:pic>
      <p:sp>
        <p:nvSpPr>
          <p:cNvPr id="2" name="Title 1">
            <a:extLst>
              <a:ext uri="{FF2B5EF4-FFF2-40B4-BE49-F238E27FC236}">
                <a16:creationId xmlns:a16="http://schemas.microsoft.com/office/drawing/2014/main" id="{A65B9693-5F82-5906-3646-72A0873016DE}"/>
              </a:ext>
            </a:extLst>
          </p:cNvPr>
          <p:cNvSpPr>
            <a:spLocks noGrp="1"/>
          </p:cNvSpPr>
          <p:nvPr>
            <p:ph type="ctrTitle"/>
          </p:nvPr>
        </p:nvSpPr>
        <p:spPr>
          <a:xfrm>
            <a:off x="643468" y="643467"/>
            <a:ext cx="4620584" cy="4567137"/>
          </a:xfrm>
        </p:spPr>
        <p:txBody>
          <a:bodyPr>
            <a:normAutofit/>
          </a:bodyPr>
          <a:lstStyle/>
          <a:p>
            <a:pPr algn="l"/>
            <a:r>
              <a:rPr lang="hr-HR" sz="4400" b="1" dirty="0">
                <a:solidFill>
                  <a:srgbClr val="FFFFFF"/>
                </a:solidFill>
                <a:latin typeface="Segoe UI" panose="020B0502040204020203" pitchFamily="34" charset="0"/>
                <a:cs typeface="Segoe UI" panose="020B0502040204020203" pitchFamily="34" charset="0"/>
              </a:rPr>
              <a:t>Android </a:t>
            </a:r>
            <a:br>
              <a:rPr lang="hr-HR" sz="4400" b="1" dirty="0">
                <a:solidFill>
                  <a:srgbClr val="FFFFFF"/>
                </a:solidFill>
                <a:latin typeface="Segoe UI" panose="020B0502040204020203" pitchFamily="34" charset="0"/>
                <a:cs typeface="Segoe UI" panose="020B0502040204020203" pitchFamily="34" charset="0"/>
              </a:rPr>
            </a:br>
            <a:r>
              <a:rPr lang="hr-HR" sz="4400" b="1" dirty="0">
                <a:solidFill>
                  <a:srgbClr val="FFFFFF"/>
                </a:solidFill>
                <a:latin typeface="Segoe UI" panose="020B0502040204020203" pitchFamily="34" charset="0"/>
                <a:cs typeface="Segoe UI" panose="020B0502040204020203" pitchFamily="34" charset="0"/>
              </a:rPr>
              <a:t>akademija</a:t>
            </a:r>
            <a:r>
              <a:rPr lang="hr-HR" sz="4400" dirty="0">
                <a:solidFill>
                  <a:srgbClr val="FFFFFF"/>
                </a:solidFill>
                <a:latin typeface="Segoe UI" panose="020B0502040204020203" pitchFamily="34" charset="0"/>
                <a:cs typeface="Segoe UI" panose="020B0502040204020203" pitchFamily="34" charset="0"/>
              </a:rPr>
              <a:t> </a:t>
            </a:r>
            <a:br>
              <a:rPr lang="hr-HR" sz="4400" dirty="0">
                <a:solidFill>
                  <a:srgbClr val="FFFFFF"/>
                </a:solidFill>
                <a:latin typeface="Segoe UI" panose="020B0502040204020203" pitchFamily="34" charset="0"/>
                <a:cs typeface="Segoe UI" panose="020B0502040204020203" pitchFamily="34" charset="0"/>
              </a:rPr>
            </a:br>
            <a:r>
              <a:rPr lang="hr-HR" sz="4400" dirty="0">
                <a:solidFill>
                  <a:srgbClr val="FFFFFF"/>
                </a:solidFill>
                <a:latin typeface="Segoe UI" panose="020B0502040204020203" pitchFamily="34" charset="0"/>
                <a:cs typeface="Segoe UI" panose="020B0502040204020203" pitchFamily="34" charset="0"/>
              </a:rPr>
              <a:t>2024</a:t>
            </a:r>
            <a:endParaRPr lang="en-GB" sz="4400" dirty="0">
              <a:solidFill>
                <a:srgbClr val="FFFFFF"/>
              </a:solidFill>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152675C0-A619-3A07-B8EB-03E42931265F}"/>
              </a:ext>
            </a:extLst>
          </p:cNvPr>
          <p:cNvPicPr>
            <a:picLocks noChangeAspect="1"/>
          </p:cNvPicPr>
          <p:nvPr/>
        </p:nvPicPr>
        <p:blipFill>
          <a:blip r:embed="rId3"/>
          <a:stretch>
            <a:fillRect/>
          </a:stretch>
        </p:blipFill>
        <p:spPr>
          <a:xfrm>
            <a:off x="6220798" y="-2458"/>
            <a:ext cx="5967984" cy="6870300"/>
          </a:xfrm>
          <a:prstGeom prst="rect">
            <a:avLst/>
          </a:prstGeom>
        </p:spPr>
      </p:pic>
      <p:pic>
        <p:nvPicPr>
          <p:cNvPr id="9" name="Picture 8" descr="A logo with a red and blue hexagon&#10;&#10;Description automatically generated">
            <a:extLst>
              <a:ext uri="{FF2B5EF4-FFF2-40B4-BE49-F238E27FC236}">
                <a16:creationId xmlns:a16="http://schemas.microsoft.com/office/drawing/2014/main" id="{A748FFE4-C42C-7607-9683-1BD8035E40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06432" y="5804175"/>
            <a:ext cx="770636" cy="837648"/>
          </a:xfrm>
          <a:prstGeom prst="rect">
            <a:avLst/>
          </a:prstGeom>
        </p:spPr>
      </p:pic>
      <p:pic>
        <p:nvPicPr>
          <p:cNvPr id="11" name="Picture 10" descr="A blue text on a black background&#10;&#10;Description automatically generated">
            <a:extLst>
              <a:ext uri="{FF2B5EF4-FFF2-40B4-BE49-F238E27FC236}">
                <a16:creationId xmlns:a16="http://schemas.microsoft.com/office/drawing/2014/main" id="{0F670B78-07F2-81CD-2988-5DFF46381F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69600" y="5994398"/>
            <a:ext cx="1422400" cy="452993"/>
          </a:xfrm>
          <a:prstGeom prst="rect">
            <a:avLst/>
          </a:prstGeom>
        </p:spPr>
      </p:pic>
      <p:pic>
        <p:nvPicPr>
          <p:cNvPr id="24" name="Picture 23">
            <a:extLst>
              <a:ext uri="{FF2B5EF4-FFF2-40B4-BE49-F238E27FC236}">
                <a16:creationId xmlns:a16="http://schemas.microsoft.com/office/drawing/2014/main" id="{C954D656-39DD-3C52-ABC3-66F8950F2E04}"/>
              </a:ext>
            </a:extLst>
          </p:cNvPr>
          <p:cNvPicPr>
            <a:picLocks noChangeAspect="1"/>
          </p:cNvPicPr>
          <p:nvPr/>
        </p:nvPicPr>
        <p:blipFill>
          <a:blip r:embed="rId6"/>
          <a:stretch>
            <a:fillRect/>
          </a:stretch>
        </p:blipFill>
        <p:spPr>
          <a:xfrm>
            <a:off x="7630553" y="5912373"/>
            <a:ext cx="1983347" cy="617041"/>
          </a:xfrm>
          <a:prstGeom prst="rect">
            <a:avLst/>
          </a:prstGeom>
        </p:spPr>
      </p:pic>
    </p:spTree>
    <p:extLst>
      <p:ext uri="{BB962C8B-B14F-4D97-AF65-F5344CB8AC3E}">
        <p14:creationId xmlns:p14="http://schemas.microsoft.com/office/powerpoint/2010/main" val="852049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Što je Kotlin?</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631950"/>
            <a:ext cx="9407525" cy="4616450"/>
          </a:xfrm>
        </p:spPr>
        <p:txBody>
          <a:bodyPr>
            <a:normAutofit/>
          </a:bodyPr>
          <a:lstStyle/>
          <a:p>
            <a:pPr marL="0" indent="0">
              <a:lnSpc>
                <a:spcPct val="150000"/>
              </a:lnSpc>
              <a:buNone/>
            </a:pPr>
            <a:r>
              <a:rPr lang="hr-HR">
                <a:solidFill>
                  <a:schemeClr val="bg2">
                    <a:lumMod val="50000"/>
                  </a:schemeClr>
                </a:solidFill>
              </a:rPr>
              <a:t>Moderan objektno orijentiran programski jezik</a:t>
            </a:r>
          </a:p>
          <a:p>
            <a:pPr marL="0" indent="0">
              <a:lnSpc>
                <a:spcPct val="150000"/>
              </a:lnSpc>
              <a:buNone/>
            </a:pPr>
            <a:r>
              <a:rPr lang="hr-HR">
                <a:solidFill>
                  <a:schemeClr val="bg2">
                    <a:lumMod val="50000"/>
                  </a:schemeClr>
                </a:solidFill>
              </a:rPr>
              <a:t>Razvila ga je tvrtka JetBrains</a:t>
            </a:r>
          </a:p>
          <a:p>
            <a:pPr marL="0" indent="0">
              <a:lnSpc>
                <a:spcPct val="150000"/>
              </a:lnSpc>
              <a:buNone/>
            </a:pPr>
            <a:r>
              <a:rPr lang="hr-HR">
                <a:solidFill>
                  <a:schemeClr val="bg2">
                    <a:lumMod val="50000"/>
                  </a:schemeClr>
                </a:solidFill>
              </a:rPr>
              <a:t>Rabi se za razvoj raznih vrsta aplikacija, u našem slučaju posebno su važne Android aplikacije</a:t>
            </a:r>
          </a:p>
          <a:p>
            <a:pPr marL="0" indent="0">
              <a:lnSpc>
                <a:spcPct val="150000"/>
              </a:lnSpc>
              <a:buNone/>
            </a:pPr>
            <a:r>
              <a:rPr lang="hr-HR">
                <a:solidFill>
                  <a:schemeClr val="bg2">
                    <a:lumMod val="50000"/>
                  </a:schemeClr>
                </a:solidFill>
              </a:rPr>
              <a:t>Kompatibilan s Javom</a:t>
            </a:r>
            <a:endParaRPr lang="hr-HR" dirty="0">
              <a:solidFill>
                <a:schemeClr val="bg2">
                  <a:lumMod val="50000"/>
                </a:schemeClr>
              </a:solidFill>
            </a:endParaRPr>
          </a:p>
        </p:txBody>
      </p:sp>
      <p:pic>
        <p:nvPicPr>
          <p:cNvPr id="11" name="Picture 10">
            <a:extLst>
              <a:ext uri="{FF2B5EF4-FFF2-40B4-BE49-F238E27FC236}">
                <a16:creationId xmlns:a16="http://schemas.microsoft.com/office/drawing/2014/main" id="{4EE5EF03-BF9C-CD74-2B92-65EB5513CB8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45701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5433A5-3C65-24C7-E07F-41A0C137EF6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1314450"/>
            <a:ext cx="10637838" cy="5305425"/>
          </a:xfrm>
        </p:spPr>
        <p:txBody>
          <a:bodyPr>
            <a:normAutofit/>
          </a:bodyPr>
          <a:lstStyle/>
          <a:p>
            <a:pPr marL="0" indent="0">
              <a:lnSpc>
                <a:spcPct val="150000"/>
              </a:lnSpc>
              <a:buNone/>
            </a:pPr>
            <a:r>
              <a:rPr lang="hr-HR">
                <a:solidFill>
                  <a:schemeClr val="bg2">
                    <a:lumMod val="50000"/>
                  </a:schemeClr>
                </a:solidFill>
              </a:rPr>
              <a:t>Dvije vrste varijabli</a:t>
            </a:r>
          </a:p>
          <a:p>
            <a:pPr marL="457200" lvl="1" indent="0">
              <a:lnSpc>
                <a:spcPct val="150000"/>
              </a:lnSpc>
              <a:buNone/>
            </a:pPr>
            <a:r>
              <a:rPr lang="hr-HR">
                <a:solidFill>
                  <a:schemeClr val="bg2">
                    <a:lumMod val="50000"/>
                  </a:schemeClr>
                </a:solidFill>
              </a:rPr>
              <a:t>Varijable koje je moguće samo čitati označavaju se ključnom riječju </a:t>
            </a:r>
            <a:r>
              <a:rPr lang="hr-HR">
                <a:solidFill>
                  <a:srgbClr val="3F8E93"/>
                </a:solidFill>
              </a:rPr>
              <a:t>val</a:t>
            </a:r>
            <a:r>
              <a:rPr lang="hr-HR">
                <a:solidFill>
                  <a:schemeClr val="bg2">
                    <a:lumMod val="50000"/>
                  </a:schemeClr>
                </a:solidFill>
              </a:rPr>
              <a:t> i vrijednost im može biti pridružena samo jednom, a nazivaju se vrijednostima. </a:t>
            </a:r>
          </a:p>
          <a:p>
            <a:pPr marL="457200" lvl="1" indent="0">
              <a:lnSpc>
                <a:spcPct val="150000"/>
              </a:lnSpc>
              <a:buNone/>
            </a:pPr>
            <a:r>
              <a:rPr lang="hr-HR">
                <a:solidFill>
                  <a:schemeClr val="bg2">
                    <a:lumMod val="50000"/>
                  </a:schemeClr>
                </a:solidFill>
              </a:rPr>
              <a:t>Klasične varijable kojima je moguće mijenjati vrijednost po želji označavaju se ključnom riječju </a:t>
            </a:r>
            <a:r>
              <a:rPr lang="hr-HR">
                <a:solidFill>
                  <a:srgbClr val="3F8E93"/>
                </a:solidFill>
              </a:rPr>
              <a:t>var</a:t>
            </a:r>
            <a:r>
              <a:rPr lang="hr-HR">
                <a:solidFill>
                  <a:schemeClr val="bg2">
                    <a:lumMod val="50000"/>
                  </a:schemeClr>
                </a:solidFill>
              </a:rPr>
              <a:t>, a nazivat će se varijablama. </a:t>
            </a:r>
          </a:p>
          <a:p>
            <a:pPr marL="0" indent="0">
              <a:lnSpc>
                <a:spcPct val="150000"/>
              </a:lnSpc>
              <a:buNone/>
            </a:pPr>
            <a:r>
              <a:rPr lang="hr-HR">
                <a:solidFill>
                  <a:schemeClr val="bg2">
                    <a:lumMod val="50000"/>
                  </a:schemeClr>
                </a:solidFill>
              </a:rPr>
              <a:t>Sve vrijednosti i varijable moraju biti inicijalizirane prije korištenja. </a:t>
            </a:r>
            <a:endParaRPr lang="hr-HR" dirty="0">
              <a:solidFill>
                <a:schemeClr val="bg2">
                  <a:lumMod val="50000"/>
                </a:schemeClr>
              </a:solidFill>
            </a:endParaRPr>
          </a:p>
        </p:txBody>
      </p:sp>
    </p:spTree>
    <p:extLst>
      <p:ext uri="{BB962C8B-B14F-4D97-AF65-F5344CB8AC3E}">
        <p14:creationId xmlns:p14="http://schemas.microsoft.com/office/powerpoint/2010/main" val="293826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E154B8-107A-9CCD-E80E-40D049217E9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231654"/>
            <a:chOff x="434412" y="1958949"/>
            <a:chExt cx="11323176" cy="3231654"/>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Consolas" panose="020B0609020204030204" pitchFamily="49" charset="0"/>
                </a:rPr>
                <a:t>fun </a:t>
              </a:r>
              <a:r>
                <a:rPr kumimoji="0" lang="en-US" altLang="en-US" sz="1800" b="0" i="0" u="none" strike="noStrike" cap="none" normalizeH="0" baseline="0" dirty="0">
                  <a:ln>
                    <a:noFill/>
                  </a:ln>
                  <a:solidFill>
                    <a:srgbClr val="00627A"/>
                  </a:solidFill>
                  <a:effectLst/>
                  <a:latin typeface="Consolas" panose="020B0609020204030204" pitchFamily="49" charset="0"/>
                </a:rPr>
                <a:t>runExample1</a:t>
              </a:r>
              <a:r>
                <a:rPr kumimoji="0" lang="en-US" altLang="en-US" sz="1800" b="0" i="0" u="none" strike="noStrike" cap="none" normalizeH="0" baseline="0" dirty="0">
                  <a:ln>
                    <a:noFill/>
                  </a:ln>
                  <a:solidFill>
                    <a:srgbClr val="080808"/>
                  </a:solidFill>
                  <a:effectLst/>
                  <a:latin typeface="Consolas" panose="020B0609020204030204" pitchFamily="49" charset="0"/>
                </a:rPr>
                <a:t>() {</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33B3"/>
                  </a:solidFill>
                  <a:effectLst/>
                  <a:latin typeface="Consolas" panose="020B0609020204030204" pitchFamily="49" charset="0"/>
                </a:rPr>
                <a:t>val</a:t>
              </a:r>
              <a:r>
                <a:rPr kumimoji="0" lang="en-US" altLang="en-US" sz="1800" b="0" i="0" u="none" strike="noStrike" cap="none" normalizeH="0" baseline="0" dirty="0">
                  <a:ln>
                    <a:noFill/>
                  </a:ln>
                  <a:solidFill>
                    <a:srgbClr val="0033B3"/>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name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067D17"/>
                  </a:solidFill>
                  <a:effectLst/>
                  <a:latin typeface="Consolas" panose="020B0609020204030204" pitchFamily="49" charset="0"/>
                </a:rPr>
                <a:t>"Jon Snow"</a:t>
              </a:r>
              <a:br>
                <a:rPr kumimoji="0" lang="en-US" altLang="en-US" sz="1800" b="0" i="0" u="none" strike="noStrike" cap="none" normalizeH="0" baseline="0" dirty="0">
                  <a:ln>
                    <a:noFill/>
                  </a:ln>
                  <a:solidFill>
                    <a:srgbClr val="067D17"/>
                  </a:solidFill>
                  <a:effectLst/>
                  <a:latin typeface="Consolas" panose="020B0609020204030204" pitchFamily="49" charset="0"/>
                </a:rPr>
              </a:br>
              <a:r>
                <a:rPr kumimoji="0" lang="en-US" altLang="en-US" sz="1800" b="0" i="0" u="none" strike="noStrike" cap="none" normalizeH="0" baseline="0" dirty="0">
                  <a:ln>
                    <a:noFill/>
                  </a:ln>
                  <a:solidFill>
                    <a:srgbClr val="067D17"/>
                  </a:solidFill>
                  <a:effectLst/>
                  <a:latin typeface="Consolas" panose="020B0609020204030204" pitchFamily="49" charset="0"/>
                </a:rPr>
                <a:t>    </a:t>
              </a:r>
              <a:r>
                <a:rPr kumimoji="0" lang="en-US" altLang="en-US" sz="1800" b="0" i="0" u="none" strike="noStrike" cap="none" normalizeH="0" baseline="0" dirty="0">
                  <a:ln>
                    <a:noFill/>
                  </a:ln>
                  <a:solidFill>
                    <a:srgbClr val="0033B3"/>
                  </a:solidFill>
                  <a:effectLst/>
                  <a:latin typeface="Consolas" panose="020B0609020204030204" pitchFamily="49" charset="0"/>
                </a:rPr>
                <a:t>var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0</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"Before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1</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"After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a:t>
              </a:r>
              <a:endParaRPr kumimoji="0" lang="en-US" altLang="en-US" sz="1800" b="0" i="0" u="none" strike="noStrike" cap="none" normalizeH="0" baseline="0" dirty="0">
                <a:ln>
                  <a:noFill/>
                </a:ln>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7" y="4704217"/>
            <a:ext cx="11518901" cy="1569661"/>
            <a:chOff x="350379" y="5122720"/>
            <a:chExt cx="11323176" cy="1569661"/>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200329"/>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Before Android academy.</a:t>
              </a:r>
            </a:p>
            <a:p>
              <a:r>
                <a:rPr lang="en-GB" dirty="0">
                  <a:latin typeface="Consolas" panose="020B0609020204030204" pitchFamily="49" charset="0"/>
                </a:rPr>
                <a:t>Jon Snow knows: 0.</a:t>
              </a:r>
            </a:p>
            <a:p>
              <a:r>
                <a:rPr lang="en-GB" dirty="0">
                  <a:latin typeface="Consolas" panose="020B0609020204030204" pitchFamily="49" charset="0"/>
                </a:rPr>
                <a:t>After Android academy.</a:t>
              </a:r>
            </a:p>
            <a:p>
              <a:r>
                <a:rPr lang="en-GB" dirty="0">
                  <a:latin typeface="Consolas" panose="020B0609020204030204" pitchFamily="49" charset="0"/>
                </a:rPr>
                <a:t>Jon Snow knows: 1.</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20555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lnSpcReduction="10000"/>
          </a:bodyPr>
          <a:lstStyle/>
          <a:p>
            <a:pPr marL="0" indent="0">
              <a:lnSpc>
                <a:spcPct val="150000"/>
              </a:lnSpc>
              <a:buNone/>
            </a:pPr>
            <a:r>
              <a:rPr lang="hr-HR" dirty="0">
                <a:solidFill>
                  <a:schemeClr val="bg2">
                    <a:lumMod val="50000"/>
                  </a:schemeClr>
                </a:solidFill>
              </a:rPr>
              <a:t>Moguće je napraviti deklaraciju uz naknadnu dodjelu vrijednosti</a:t>
            </a:r>
          </a:p>
          <a:p>
            <a:pPr marL="0" indent="0">
              <a:lnSpc>
                <a:spcPct val="150000"/>
              </a:lnSpc>
              <a:buNone/>
            </a:pPr>
            <a:r>
              <a:rPr lang="hr-HR" dirty="0">
                <a:solidFill>
                  <a:schemeClr val="bg2">
                    <a:lumMod val="50000"/>
                  </a:schemeClr>
                </a:solidFill>
              </a:rPr>
              <a:t>Ako nisu inicijalizirane, prevoditelj će javiti grešku ukoliko se koriste</a:t>
            </a:r>
          </a:p>
          <a:p>
            <a:pPr marL="0" indent="0">
              <a:lnSpc>
                <a:spcPct val="150000"/>
              </a:lnSpc>
              <a:buNone/>
            </a:pPr>
            <a:r>
              <a:rPr lang="hr-HR" dirty="0">
                <a:solidFill>
                  <a:schemeClr val="bg2">
                    <a:lumMod val="50000"/>
                  </a:schemeClr>
                </a:solidFill>
              </a:rPr>
              <a:t>Preferirano je korištenje vrijednosti tako da ih treba rabiti gdje god je to moguće. </a:t>
            </a:r>
          </a:p>
          <a:p>
            <a:pPr marL="0" indent="0">
              <a:lnSpc>
                <a:spcPct val="150000"/>
              </a:lnSpc>
              <a:buNone/>
            </a:pPr>
            <a:r>
              <a:rPr lang="hr-HR" dirty="0">
                <a:solidFill>
                  <a:schemeClr val="bg2">
                    <a:lumMod val="50000"/>
                  </a:schemeClr>
                </a:solidFill>
              </a:rPr>
              <a:t>Tip nije nužno eksplicitno navoditi već je podržano automatsko određivanje tipa. </a:t>
            </a:r>
          </a:p>
          <a:p>
            <a:pPr marL="0" indent="0">
              <a:lnSpc>
                <a:spcPct val="150000"/>
              </a:lnSpc>
              <a:buNone/>
            </a:pPr>
            <a:r>
              <a:rPr lang="hr-HR" dirty="0">
                <a:solidFill>
                  <a:schemeClr val="bg2">
                    <a:lumMod val="50000"/>
                  </a:schemeClr>
                </a:solidFill>
              </a:rPr>
              <a:t>Ukoliko se želi eksplicitno navesti tip, onda se to radi nakon imena varijable navođenjem znaka : i odgovarajućeg tipa.</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4" name="Picture 3">
            <a:extLst>
              <a:ext uri="{FF2B5EF4-FFF2-40B4-BE49-F238E27FC236}">
                <a16:creationId xmlns:a16="http://schemas.microsoft.com/office/drawing/2014/main" id="{BAF3320A-C263-8206-A6D9-13FD4F55D11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4212563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4A0DCD-C526-6DB1-14D9-D64C7255BAF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508653"/>
            <a:chOff x="434412" y="1958949"/>
            <a:chExt cx="11323176" cy="3508653"/>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39321"/>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runExample2</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10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6</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Each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eats a spy</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- 1 // Whoops! Can't kill a </a:t>
              </a:r>
              <a:r>
                <a:rPr kumimoji="0" lang="en-US" altLang="en-US" sz="1800" b="0" i="1" u="none" strike="noStrike" cap="none" normalizeH="0" baseline="0" dirty="0" err="1">
                  <a:ln>
                    <a:noFill/>
                  </a:ln>
                  <a:solidFill>
                    <a:srgbClr val="8C8C8C"/>
                  </a:solidFill>
                  <a:effectLst/>
                  <a:latin typeface="JetBrains Mono"/>
                </a:rPr>
                <a:t>direwolf</a:t>
              </a:r>
              <a:r>
                <a:rPr kumimoji="0" lang="en-US" altLang="en-US" sz="1800" b="0" i="1" u="none" strike="noStrike" cap="none" normalizeH="0" baseline="0" dirty="0">
                  <a:ln>
                    <a:noFill/>
                  </a:ln>
                  <a:solidFill>
                    <a:srgbClr val="8C8C8C"/>
                  </a:solidFill>
                  <a:effectLst/>
                  <a:latin typeface="JetBrains Mono"/>
                </a:rPr>
                <a:t> in </a:t>
              </a:r>
              <a:r>
                <a:rPr kumimoji="0" lang="hr-HR" altLang="en-US" sz="1800" b="0" i="1" u="none" strike="noStrike" cap="none" normalizeH="0" baseline="0" dirty="0">
                  <a:ln>
                    <a:noFill/>
                  </a:ln>
                  <a:solidFill>
                    <a:srgbClr val="8C8C8C"/>
                  </a:solidFill>
                  <a:effectLst/>
                  <a:latin typeface="JetBrains Mono"/>
                </a:rPr>
                <a:t>K</a:t>
              </a:r>
              <a:r>
                <a:rPr kumimoji="0" lang="en-US" altLang="en-US" sz="1800" b="0" i="1" u="none" strike="noStrike" cap="none" normalizeH="0" baseline="0" dirty="0" err="1">
                  <a:ln>
                    <a:noFill/>
                  </a:ln>
                  <a:solidFill>
                    <a:srgbClr val="8C8C8C"/>
                  </a:solidFill>
                  <a:effectLst/>
                  <a:latin typeface="JetBrains Mono"/>
                </a:rPr>
                <a:t>otlin</a:t>
              </a:r>
              <a:r>
                <a:rPr kumimoji="0" lang="en-US" altLang="en-US" sz="1800" b="0" i="1" u="none" strike="noStrike" cap="none" normalizeH="0" baseline="0" dirty="0">
                  <a:ln>
                    <a:noFill/>
                  </a:ln>
                  <a:solidFill>
                    <a:srgbClr val="8C8C8C"/>
                  </a:solidFill>
                  <a:effectLst/>
                  <a:latin typeface="JetBrains Mono"/>
                </a:rPr>
                <a:t>.</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946494"/>
            <a:ext cx="11518901" cy="1015663"/>
            <a:chOff x="350379" y="5122720"/>
            <a:chExt cx="11323176" cy="101566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646331"/>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There are 10 spies and 6 </a:t>
              </a:r>
              <a:r>
                <a:rPr lang="en-GB" dirty="0" err="1">
                  <a:latin typeface="Consolas" panose="020B0609020204030204" pitchFamily="49" charset="0"/>
                </a:rPr>
                <a:t>direwolves</a:t>
              </a:r>
              <a:r>
                <a:rPr lang="en-GB" dirty="0">
                  <a:latin typeface="Consolas" panose="020B0609020204030204" pitchFamily="49" charset="0"/>
                </a:rPr>
                <a:t>.</a:t>
              </a:r>
            </a:p>
            <a:p>
              <a:r>
                <a:rPr lang="en-GB" dirty="0">
                  <a:latin typeface="Consolas" panose="020B0609020204030204" pitchFamily="49" charset="0"/>
                </a:rPr>
                <a:t>There are 4 spies and 6 </a:t>
              </a:r>
              <a:r>
                <a:rPr lang="en-GB" dirty="0" err="1">
                  <a:latin typeface="Consolas" panose="020B0609020204030204" pitchFamily="49" charset="0"/>
                </a:rPr>
                <a:t>direwolves</a:t>
              </a:r>
              <a:r>
                <a:rPr lang="en-GB" dirty="0">
                  <a:latin typeface="Consolas" panose="020B0609020204030204" pitchFamily="49" charset="0"/>
                </a:rPr>
                <a:t>.</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1145244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2087440"/>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https://typealias.com/start/kotlin-variables-expressions-types/</a:t>
            </a:r>
            <a:r>
              <a:rPr lang="hr-HR" sz="2000" dirty="0">
                <a:solidFill>
                  <a:schemeClr val="bg2">
                    <a:lumMod val="50000"/>
                  </a:schemeClr>
                </a:solidFill>
              </a:rPr>
              <a:t> </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00691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varijable za godinu vašeg rođenja i trenutnu godinu. Izračunajte koliko godina imate. Izračunajte koliko ćete godina imati 2048.</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391910"/>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tri vrijednosti, za Vaše i imena dvaju osoba pokraj Vas na akademiji. Ispišite poruke u kojoj napominjete tko sjedi lijevo, a tko desno od koga.</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06115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Uvjetno izvođenje koda, stvaranje „grana” izvođenja</a:t>
            </a:r>
          </a:p>
          <a:p>
            <a:pPr marL="0" indent="0">
              <a:lnSpc>
                <a:spcPct val="150000"/>
              </a:lnSpc>
              <a:buNone/>
            </a:pPr>
            <a:r>
              <a:rPr lang="hr-HR" dirty="0">
                <a:solidFill>
                  <a:schemeClr val="bg2">
                    <a:lumMod val="50000"/>
                  </a:schemeClr>
                </a:solidFill>
              </a:rPr>
              <a:t>Najjednostavniji oblik je naredba </a:t>
            </a:r>
            <a:r>
              <a:rPr lang="hr-HR" dirty="0" err="1">
                <a:solidFill>
                  <a:srgbClr val="3F8E93"/>
                </a:solidFill>
              </a:rPr>
              <a:t>if</a:t>
            </a:r>
            <a:endParaRPr lang="hr-HR" dirty="0">
              <a:solidFill>
                <a:srgbClr val="3F8E93"/>
              </a:solidFill>
            </a:endParaRPr>
          </a:p>
          <a:p>
            <a:pPr marL="0" indent="0">
              <a:lnSpc>
                <a:spcPct val="150000"/>
              </a:lnSpc>
              <a:buNone/>
            </a:pPr>
            <a:r>
              <a:rPr lang="hr-HR" dirty="0">
                <a:solidFill>
                  <a:schemeClr val="bg2">
                    <a:lumMod val="50000"/>
                  </a:schemeClr>
                </a:solidFill>
              </a:rPr>
              <a:t>Ako je uvjet zadovoljen, izvršava se blok naredbi</a:t>
            </a:r>
          </a:p>
          <a:p>
            <a:pPr marL="0" indent="0">
              <a:lnSpc>
                <a:spcPct val="150000"/>
              </a:lnSpc>
              <a:buNone/>
            </a:pPr>
            <a:r>
              <a:rPr lang="hr-HR" dirty="0">
                <a:solidFill>
                  <a:schemeClr val="bg2">
                    <a:lumMod val="50000"/>
                  </a:schemeClr>
                </a:solidFill>
              </a:rPr>
              <a:t>Moguće je imati više grana uz korištenje naredbe </a:t>
            </a:r>
            <a:r>
              <a:rPr lang="hr-HR" dirty="0" err="1">
                <a:solidFill>
                  <a:srgbClr val="3F8E93"/>
                </a:solidFill>
              </a:rPr>
              <a:t>if-else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Izvršava se samo jedna grana, odnosno jedan blok naredbi, ostale se ignoriraju</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440372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3539431"/>
            <a:chOff x="434412" y="1958949"/>
            <a:chExt cx="11323176" cy="3539431"/>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7009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runExample3</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var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1349</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"Welcome to Winterfell! Population: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many white walkers can you see?"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readln</a:t>
              </a:r>
              <a:r>
                <a:rPr kumimoji="0" lang="en-US" altLang="en-US" sz="2000" b="0" i="0" u="none" strike="noStrike" cap="none" normalizeH="0" baseline="0" dirty="0">
                  <a:ln>
                    <a:noFill/>
                  </a:ln>
                  <a:solidFill>
                    <a:srgbClr val="080808"/>
                  </a:solidFill>
                  <a:effectLst/>
                  <a:latin typeface="JetBrains Mono"/>
                </a:rPr>
                <a:t>().</a:t>
              </a:r>
              <a:r>
                <a:rPr kumimoji="0" lang="en-US" altLang="en-US" sz="2000" b="0" i="1" u="none" strike="noStrike" cap="none" normalizeH="0" baseline="0" dirty="0" err="1">
                  <a:ln>
                    <a:noFill/>
                  </a:ln>
                  <a:solidFill>
                    <a:srgbClr val="00627A"/>
                  </a:solidFill>
                  <a:effectLst/>
                  <a:latin typeface="JetBrains Mono"/>
                </a:rPr>
                <a:t>toInt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"Winterfell is no more."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a:t>
              </a:r>
              <a:br>
                <a:rPr kumimoji="0" lang="en-US" altLang="en-US" sz="2000" b="0" i="0" u="none" strike="noStrike" cap="none" normalizeH="0" baseline="0" dirty="0">
                  <a:ln>
                    <a:noFill/>
                  </a:ln>
                  <a:solidFill>
                    <a:srgbClr val="0033B3"/>
                  </a:solidFill>
                  <a:effectLst/>
                  <a:latin typeface="JetBrains Mono"/>
                </a:rPr>
              </a:br>
              <a:r>
                <a:rPr kumimoji="0" lang="en-US" altLang="en-US" sz="2000" b="0" i="0" u="none" strike="noStrike" cap="none" normalizeH="0" baseline="0" dirty="0">
                  <a:ln>
                    <a:noFill/>
                  </a:ln>
                  <a:solidFill>
                    <a:srgbClr val="0033B3"/>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"For the king in the north!"</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5198715"/>
            <a:ext cx="11518901" cy="1446550"/>
            <a:chOff x="350379" y="5122720"/>
            <a:chExt cx="11323176" cy="1446550"/>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077218"/>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Welcome to Winterfell! Population: 1349</a:t>
              </a:r>
            </a:p>
            <a:p>
              <a:r>
                <a:rPr lang="en-GB" sz="1600" dirty="0">
                  <a:latin typeface="Consolas" panose="020B0609020204030204" pitchFamily="49" charset="0"/>
                </a:rPr>
                <a:t>How many white walkers can you see?</a:t>
              </a:r>
            </a:p>
            <a:p>
              <a:r>
                <a:rPr lang="en-GB" sz="1600" dirty="0">
                  <a:latin typeface="Consolas" panose="020B0609020204030204" pitchFamily="49" charset="0"/>
                </a:rPr>
                <a:t>100</a:t>
              </a:r>
            </a:p>
            <a:p>
              <a:r>
                <a:rPr lang="en-GB" sz="1600" dirty="0">
                  <a:latin typeface="Consolas" panose="020B0609020204030204" pitchFamily="49" charset="0"/>
                </a:rPr>
                <a:t>For the king in the north!</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789319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Zanimljiva stvar je da je u Kotlinu </a:t>
            </a:r>
            <a:r>
              <a:rPr lang="hr-HR" dirty="0" err="1">
                <a:solidFill>
                  <a:schemeClr val="bg2">
                    <a:lumMod val="50000"/>
                  </a:schemeClr>
                </a:solidFill>
              </a:rPr>
              <a:t>if-else</a:t>
            </a:r>
            <a:r>
              <a:rPr lang="hr-HR" dirty="0">
                <a:solidFill>
                  <a:schemeClr val="bg2">
                    <a:lumMod val="50000"/>
                  </a:schemeClr>
                </a:solidFill>
              </a:rPr>
              <a:t> u stvari izraz</a:t>
            </a:r>
          </a:p>
          <a:p>
            <a:pPr marL="0" indent="0">
              <a:lnSpc>
                <a:spcPct val="150000"/>
              </a:lnSpc>
              <a:buNone/>
            </a:pPr>
            <a:r>
              <a:rPr lang="hr-HR" dirty="0">
                <a:solidFill>
                  <a:schemeClr val="bg2">
                    <a:lumMod val="50000"/>
                  </a:schemeClr>
                </a:solidFill>
              </a:rPr>
              <a:t>To znači da vraća vrijednost koja može biti dodijeljena ili iskorištena na drugi način</a:t>
            </a:r>
          </a:p>
          <a:p>
            <a:pPr marL="0" indent="0">
              <a:lnSpc>
                <a:spcPct val="150000"/>
              </a:lnSpc>
              <a:buNone/>
            </a:pPr>
            <a:r>
              <a:rPr lang="hr-HR" dirty="0">
                <a:solidFill>
                  <a:schemeClr val="bg2">
                    <a:lumMod val="50000"/>
                  </a:schemeClr>
                </a:solidFill>
              </a:rPr>
              <a:t>U slučaju da se koristi na ovaj način, mora postojati </a:t>
            </a:r>
            <a:r>
              <a:rPr lang="hr-HR" dirty="0" err="1">
                <a:solidFill>
                  <a:schemeClr val="bg2">
                    <a:lumMod val="50000"/>
                  </a:schemeClr>
                </a:solidFill>
              </a:rPr>
              <a:t>else</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173631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2923877"/>
            <a:chOff x="434412" y="1958949"/>
            <a:chExt cx="11323176" cy="2923877"/>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runExample4</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"Being a businessman. Guide by </a:t>
              </a:r>
              <a:r>
                <a:rPr kumimoji="0" lang="hr-HR" altLang="en-US" sz="2000" b="0" i="0" u="none" strike="noStrike" cap="none" normalizeH="0" baseline="0" dirty="0">
                  <a:ln>
                    <a:noFill/>
                  </a:ln>
                  <a:solidFill>
                    <a:srgbClr val="067D17"/>
                  </a:solidFill>
                  <a:effectLst/>
                  <a:latin typeface="JetBrains Mono"/>
                </a:rPr>
                <a:t>L</a:t>
              </a:r>
              <a:r>
                <a:rPr kumimoji="0" lang="en-US" altLang="en-US" sz="2000" b="0" i="0" u="none" strike="noStrike" cap="none" normalizeH="0" baseline="0" dirty="0" err="1">
                  <a:ln>
                    <a:noFill/>
                  </a:ln>
                  <a:solidFill>
                    <a:srgbClr val="067D17"/>
                  </a:solidFill>
                  <a:effectLst/>
                  <a:latin typeface="JetBrains Mono"/>
                </a:rPr>
                <a:t>ittlefinger</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to organize a wedding. Step 1 - Get money."</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100233</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123445</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littleFingerPurseTotal</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 </a:t>
              </a:r>
              <a:r>
                <a:rPr kumimoji="0" lang="en-US" altLang="en-US" sz="2000" b="0" i="0" u="none" strike="noStrike" cap="none" normalizeH="0" baseline="0" dirty="0" err="1">
                  <a:ln>
                    <a:noFill/>
                  </a:ln>
                  <a:solidFill>
                    <a:srgbClr val="000000"/>
                  </a:solidFill>
                  <a:effectLst/>
                  <a:latin typeface="JetBrains Mono"/>
                </a:rPr>
                <a:t>tyrellOffer</a:t>
              </a:r>
              <a:br>
                <a:rPr kumimoji="0" lang="en-US" altLang="en-US" sz="2000" b="0" i="0" u="none" strike="noStrike" cap="none" normalizeH="0" baseline="0" dirty="0">
                  <a:ln>
                    <a:noFill/>
                  </a:ln>
                  <a:solidFill>
                    <a:srgbClr val="000000"/>
                  </a:solidFill>
                  <a:effectLst/>
                  <a:latin typeface="JetBrains Mono"/>
                </a:rPr>
              </a:br>
              <a:r>
                <a:rPr kumimoji="0" lang="en-US" altLang="en-US" sz="2000" b="0" i="0" u="none" strike="noStrike" cap="none" normalizeH="0" baseline="0" dirty="0">
                  <a:ln>
                    <a:noFill/>
                  </a:ln>
                  <a:solidFill>
                    <a:srgbClr val="000000"/>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"Offers are Lannister: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67D17"/>
                  </a:solidFill>
                  <a:effectLst/>
                  <a:latin typeface="JetBrains Mono"/>
                </a:rPr>
                <a:t> and Tyrell: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67D17"/>
                  </a:solidFill>
                  <a:effectLst/>
                  <a:latin typeface="JetBrains Mono"/>
                </a:rPr>
                <a:t>. Taken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littleFingerPurseTotal</a:t>
              </a:r>
              <a:r>
                <a:rPr kumimoji="0" lang="hr-HR" altLang="en-US" sz="2000" b="0" i="0" u="none" strike="noStrike" cap="none" normalizeH="0" baseline="0" dirty="0">
                  <a:ln>
                    <a:noFill/>
                  </a:ln>
                  <a:solidFill>
                    <a:srgbClr val="000000"/>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512915"/>
            <a:ext cx="11518901" cy="1200329"/>
            <a:chOff x="350379" y="5122720"/>
            <a:chExt cx="11323176" cy="1200329"/>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830997"/>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Being a businessman. Guide by </a:t>
              </a:r>
              <a:r>
                <a:rPr lang="hr-HR" sz="1600" dirty="0">
                  <a:latin typeface="Consolas" panose="020B0609020204030204" pitchFamily="49" charset="0"/>
                </a:rPr>
                <a:t>L</a:t>
              </a:r>
              <a:r>
                <a:rPr lang="en-GB" sz="1600" dirty="0" err="1">
                  <a:latin typeface="Consolas" panose="020B0609020204030204" pitchFamily="49" charset="0"/>
                </a:rPr>
                <a:t>ittlefinger</a:t>
              </a:r>
              <a:r>
                <a:rPr lang="en-GB" sz="1600" dirty="0">
                  <a:latin typeface="Consolas" panose="020B0609020204030204" pitchFamily="49" charset="0"/>
                </a:rPr>
                <a:t>.</a:t>
              </a:r>
            </a:p>
            <a:p>
              <a:r>
                <a:rPr lang="en-GB" sz="1600" dirty="0">
                  <a:latin typeface="Consolas" panose="020B0609020204030204" pitchFamily="49" charset="0"/>
                </a:rPr>
                <a:t>How to organize a wedding. Step 1 - Get money.</a:t>
              </a:r>
            </a:p>
            <a:p>
              <a:r>
                <a:rPr lang="en-GB" sz="1600" dirty="0">
                  <a:latin typeface="Consolas" panose="020B0609020204030204" pitchFamily="49" charset="0"/>
                </a:rPr>
                <a:t>Offers are Lannister: 100233 and Tyrell: 123445. Taken 123445</a:t>
              </a:r>
              <a:r>
                <a:rPr lang="hr-HR" sz="1600" dirty="0">
                  <a:latin typeface="Consolas" panose="020B0609020204030204" pitchFamily="49" charset="0"/>
                </a:rPr>
                <a:t>.</a:t>
              </a:r>
              <a:endParaRPr lang="en-GB" sz="1600" dirty="0">
                <a:latin typeface="Consolas" panose="020B0609020204030204" pitchFamily="49" charset="0"/>
              </a:endParaRP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11236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je Android akademija?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17500" y="1612899"/>
            <a:ext cx="6972300" cy="4432301"/>
          </a:xfrm>
        </p:spPr>
        <p:txBody>
          <a:bodyPr/>
          <a:lstStyle/>
          <a:p>
            <a:pPr marL="0" indent="0">
              <a:buNone/>
            </a:pPr>
            <a:r>
              <a:rPr lang="hr-HR" dirty="0">
                <a:solidFill>
                  <a:schemeClr val="bg2">
                    <a:lumMod val="50000"/>
                  </a:schemeClr>
                </a:solidFill>
              </a:rPr>
              <a:t>Ideja stvorena 2017. (student!)</a:t>
            </a:r>
          </a:p>
          <a:p>
            <a:pPr marL="0" indent="0">
              <a:lnSpc>
                <a:spcPct val="150000"/>
              </a:lnSpc>
              <a:buNone/>
            </a:pPr>
            <a:r>
              <a:rPr lang="hr-HR" dirty="0">
                <a:solidFill>
                  <a:schemeClr val="bg2">
                    <a:lumMod val="50000"/>
                  </a:schemeClr>
                </a:solidFill>
              </a:rPr>
              <a:t>Od zajednice za zajednicu</a:t>
            </a:r>
          </a:p>
          <a:p>
            <a:pPr marL="0" indent="0">
              <a:lnSpc>
                <a:spcPct val="150000"/>
              </a:lnSpc>
              <a:buNone/>
            </a:pPr>
            <a:r>
              <a:rPr lang="hr-HR" dirty="0">
                <a:solidFill>
                  <a:schemeClr val="bg2">
                    <a:lumMod val="50000"/>
                  </a:schemeClr>
                </a:solidFill>
              </a:rPr>
              <a:t>2 generacije, ’17 (FFOS), ’18 (FERIT)</a:t>
            </a:r>
          </a:p>
          <a:p>
            <a:pPr marL="0" indent="0">
              <a:lnSpc>
                <a:spcPct val="150000"/>
              </a:lnSpc>
              <a:buNone/>
            </a:pPr>
            <a:r>
              <a:rPr lang="hr-HR" dirty="0">
                <a:solidFill>
                  <a:schemeClr val="bg2">
                    <a:lumMod val="50000"/>
                  </a:schemeClr>
                </a:solidFill>
              </a:rPr>
              <a:t>&gt; 100 kandidata</a:t>
            </a:r>
          </a:p>
          <a:p>
            <a:pPr marL="0" indent="0">
              <a:lnSpc>
                <a:spcPct val="150000"/>
              </a:lnSpc>
              <a:buNone/>
            </a:pPr>
            <a:r>
              <a:rPr lang="hr-HR" dirty="0">
                <a:solidFill>
                  <a:schemeClr val="bg2">
                    <a:lumMod val="50000"/>
                  </a:schemeClr>
                </a:solidFill>
              </a:rPr>
              <a:t>&gt; 40 polaznika</a:t>
            </a:r>
          </a:p>
          <a:p>
            <a:pPr marL="0" indent="0">
              <a:lnSpc>
                <a:spcPct val="150000"/>
              </a:lnSpc>
              <a:buNone/>
            </a:pPr>
            <a:r>
              <a:rPr lang="hr-HR" dirty="0">
                <a:solidFill>
                  <a:schemeClr val="bg2">
                    <a:lumMod val="50000"/>
                  </a:schemeClr>
                </a:solidFill>
              </a:rPr>
              <a:t>Nekadašnji polaznici, današnji predavači</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Tree>
    <p:extLst>
      <p:ext uri="{BB962C8B-B14F-4D97-AF65-F5344CB8AC3E}">
        <p14:creationId xmlns:p14="http://schemas.microsoft.com/office/powerpoint/2010/main" val="2607183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When</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a:bodyPr>
          <a:lstStyle/>
          <a:p>
            <a:pPr marL="0" indent="0">
              <a:lnSpc>
                <a:spcPct val="150000"/>
              </a:lnSpc>
              <a:buNone/>
            </a:pPr>
            <a:r>
              <a:rPr lang="hr-HR" dirty="0">
                <a:solidFill>
                  <a:schemeClr val="bg2">
                    <a:lumMod val="50000"/>
                  </a:schemeClr>
                </a:solidFill>
              </a:rPr>
              <a:t>Uvjetni izraz kod kojeg se, u ovisnosti o zadanoj vrijednosti, izvodi određen blok naredbi</a:t>
            </a:r>
          </a:p>
          <a:p>
            <a:pPr marL="0" indent="0">
              <a:lnSpc>
                <a:spcPct val="150000"/>
              </a:lnSpc>
              <a:buNone/>
            </a:pPr>
            <a:r>
              <a:rPr lang="hr-HR" dirty="0">
                <a:solidFill>
                  <a:schemeClr val="bg2">
                    <a:lumMod val="50000"/>
                  </a:schemeClr>
                </a:solidFill>
              </a:rPr>
              <a:t>Sekvencijalno se provjeravaju uvjeti svih grana sve dok jedan uvjet nije zadovoljen, ostale se tada ignoriraju</a:t>
            </a:r>
          </a:p>
          <a:p>
            <a:pPr marL="0" indent="0">
              <a:lnSpc>
                <a:spcPct val="150000"/>
              </a:lnSpc>
              <a:buNone/>
            </a:pPr>
            <a:r>
              <a:rPr lang="hr-HR" dirty="0">
                <a:solidFill>
                  <a:schemeClr val="bg2">
                    <a:lumMod val="50000"/>
                  </a:schemeClr>
                </a:solidFill>
              </a:rPr>
              <a:t>Moguće definirati podrazumijevanu granu</a:t>
            </a:r>
            <a:endParaRPr lang="hr-HR" dirty="0">
              <a:solidFill>
                <a:srgbClr val="3F8E93"/>
              </a:solidFill>
            </a:endParaRPr>
          </a:p>
          <a:p>
            <a:pPr marL="0" indent="0">
              <a:lnSpc>
                <a:spcPct val="150000"/>
              </a:lnSpc>
              <a:buNone/>
            </a:pPr>
            <a:r>
              <a:rPr lang="hr-HR" dirty="0">
                <a:solidFill>
                  <a:schemeClr val="bg2">
                    <a:lumMod val="50000"/>
                  </a:schemeClr>
                </a:solidFill>
              </a:rPr>
              <a:t>Nalik naredbi </a:t>
            </a:r>
            <a:r>
              <a:rPr lang="hr-HR" dirty="0" err="1">
                <a:solidFill>
                  <a:schemeClr val="bg2">
                    <a:lumMod val="50000"/>
                  </a:schemeClr>
                </a:solidFill>
              </a:rPr>
              <a:t>switch</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Ako se koristi kao izraz, tada vrijednost prvog zadovoljenog uvjeta postaje vrijednost izraza</a:t>
            </a: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01248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Naredba / izraz </a:t>
            </a:r>
            <a:r>
              <a:rPr lang="hr-HR" dirty="0" err="1">
                <a:solidFill>
                  <a:srgbClr val="3F8E93"/>
                </a:solidFill>
              </a:rPr>
              <a:t>when</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6" y="828675"/>
            <a:ext cx="11518901" cy="4339650"/>
            <a:chOff x="434412" y="1958949"/>
            <a:chExt cx="11323176" cy="4339650"/>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97031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"What is your name?"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"From which region do you come?"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region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a:ln>
                    <a:noFill/>
                  </a:ln>
                  <a:solidFill>
                    <a:srgbClr val="00627A"/>
                  </a:solidFill>
                  <a:effectLst/>
                  <a:latin typeface="JetBrains Mono"/>
                </a:rPr>
                <a:t>lowercase</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Locale</a:t>
              </a:r>
              <a:r>
                <a:rPr kumimoji="0" lang="en-US" altLang="en-US" b="0" i="0" u="none" strike="noStrike" cap="none" normalizeH="0" baseline="0" dirty="0" err="1">
                  <a:ln>
                    <a:noFill/>
                  </a:ln>
                  <a:solidFill>
                    <a:srgbClr val="080808"/>
                  </a:solidFill>
                  <a:effectLst/>
                  <a:latin typeface="JetBrains Mono"/>
                </a:rPr>
                <a:t>.getDefault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surname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when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region</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"north"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"Snow"</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"vale"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"Stone"</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dorne</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"Sand"</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riverlands</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"Rivers"</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"Commonfolk"</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surname</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5" y="5288458"/>
            <a:ext cx="11518901" cy="1538883"/>
            <a:chOff x="350379" y="5122720"/>
            <a:chExt cx="11323176" cy="153888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169551"/>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What is your name?</a:t>
              </a:r>
            </a:p>
            <a:p>
              <a:r>
                <a:rPr lang="en-GB" sz="1400" dirty="0">
                  <a:latin typeface="Consolas" panose="020B0609020204030204" pitchFamily="49" charset="0"/>
                </a:rPr>
                <a:t>Bruno</a:t>
              </a:r>
            </a:p>
            <a:p>
              <a:r>
                <a:rPr lang="en-GB" sz="1400" dirty="0">
                  <a:latin typeface="Consolas" panose="020B0609020204030204" pitchFamily="49" charset="0"/>
                </a:rPr>
                <a:t>From which region do you come?</a:t>
              </a:r>
            </a:p>
            <a:p>
              <a:r>
                <a:rPr lang="en-GB" sz="1400" dirty="0">
                  <a:latin typeface="Consolas" panose="020B0609020204030204" pitchFamily="49" charset="0"/>
                </a:rPr>
                <a:t>North</a:t>
              </a:r>
            </a:p>
            <a:p>
              <a:r>
                <a:rPr lang="en-GB" sz="1400" dirty="0">
                  <a:latin typeface="Consolas" panose="020B0609020204030204" pitchFamily="49" charset="0"/>
                </a:rPr>
                <a:t>Bruno Snow</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467434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3134058"/>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https://www.baeldung.com/kotlin/if-else-expression </a:t>
            </a:r>
            <a:endParaRPr lang="hr-HR" sz="2000" dirty="0">
              <a:solidFill>
                <a:schemeClr val="bg2">
                  <a:lumMod val="50000"/>
                </a:schemeClr>
              </a:solidFill>
              <a:hlinkClick r:id="rId4"/>
            </a:endParaRPr>
          </a:p>
          <a:p>
            <a:pPr marL="0" indent="0">
              <a:lnSpc>
                <a:spcPct val="150000"/>
              </a:lnSpc>
              <a:buNone/>
            </a:pPr>
            <a:r>
              <a:rPr lang="hr-HR" sz="2000" dirty="0">
                <a:solidFill>
                  <a:schemeClr val="bg2">
                    <a:lumMod val="50000"/>
                  </a:schemeClr>
                </a:solidFill>
                <a:hlinkClick r:id="rId5"/>
              </a:rPr>
              <a:t>https://www.baeldung.com/kotlin/when</a:t>
            </a:r>
            <a:endParaRPr lang="hr-HR" sz="2000" dirty="0">
              <a:solidFill>
                <a:schemeClr val="bg2">
                  <a:lumMod val="50000"/>
                </a:schemeClr>
              </a:solidFill>
              <a:hlinkClick r:id="rId6"/>
            </a:endParaRPr>
          </a:p>
          <a:p>
            <a:pPr marL="0" indent="0">
              <a:lnSpc>
                <a:spcPct val="150000"/>
              </a:lnSpc>
              <a:buNone/>
            </a:pPr>
            <a:r>
              <a:rPr lang="hr-HR" sz="2000" dirty="0">
                <a:solidFill>
                  <a:schemeClr val="bg2">
                    <a:lumMod val="50000"/>
                  </a:schemeClr>
                </a:solidFill>
                <a:hlinkClick r:id="rId6"/>
              </a:rPr>
              <a:t>https://kotlinlang.org/docs/control-flow.html#for-loops</a:t>
            </a:r>
          </a:p>
          <a:p>
            <a:pPr marL="0" indent="0">
              <a:lnSpc>
                <a:spcPct val="150000"/>
              </a:lnSpc>
              <a:buNone/>
            </a:pPr>
            <a:r>
              <a:rPr lang="hr-HR" sz="2000" dirty="0">
                <a:solidFill>
                  <a:schemeClr val="bg2">
                    <a:lumMod val="50000"/>
                  </a:schemeClr>
                </a:solidFill>
                <a:hlinkClick r:id="rId7"/>
              </a:rPr>
              <a:t>https://superkotlin.com/kotlin-when-statement/</a:t>
            </a:r>
            <a:endParaRPr lang="hr-HR" sz="2000" dirty="0">
              <a:solidFill>
                <a:schemeClr val="bg2">
                  <a:lumMod val="50000"/>
                </a:schemeClr>
              </a:solidFill>
              <a:hlinkClick r:id="rId4"/>
            </a:endParaRP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4582633"/>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3 broja, a zatim nađite i ispišite najveći među njima.</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729503"/>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znaka, a zatim korištenjem naredbe </a:t>
              </a:r>
              <a:r>
                <a:rPr lang="hr-HR" dirty="0" err="1">
                  <a:latin typeface="Consolas" panose="020B0609020204030204" pitchFamily="49" charset="0"/>
                </a:rPr>
                <a:t>when</a:t>
              </a:r>
              <a:r>
                <a:rPr lang="hr-HR" dirty="0">
                  <a:latin typeface="Consolas" panose="020B0609020204030204" pitchFamily="49" charset="0"/>
                </a:rPr>
                <a:t> određuje i na ekran ispisuje je li riječ o samoglasniku.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772600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Petlje omogućuju opetovano izvršavanje jedne ili više naredbi</a:t>
            </a:r>
          </a:p>
          <a:p>
            <a:pPr marL="0" indent="0">
              <a:lnSpc>
                <a:spcPct val="150000"/>
              </a:lnSpc>
              <a:buNone/>
            </a:pPr>
            <a:r>
              <a:rPr lang="hr-HR" dirty="0">
                <a:solidFill>
                  <a:schemeClr val="bg2">
                    <a:lumMod val="50000"/>
                  </a:schemeClr>
                </a:solidFill>
              </a:rPr>
              <a:t>Izvršavanje se ponavlja do ispunjenja uvjeta</a:t>
            </a:r>
          </a:p>
          <a:p>
            <a:pPr marL="0" indent="0">
              <a:lnSpc>
                <a:spcPct val="150000"/>
              </a:lnSpc>
              <a:buNone/>
            </a:pPr>
            <a:r>
              <a:rPr lang="hr-HR" dirty="0">
                <a:solidFill>
                  <a:schemeClr val="bg2">
                    <a:lumMod val="50000"/>
                  </a:schemeClr>
                </a:solidFill>
              </a:rPr>
              <a:t>U Kotlinu na raspolaganju imamo </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repeat</a:t>
            </a:r>
            <a:br>
              <a:rPr lang="hr-HR" dirty="0">
                <a:solidFill>
                  <a:schemeClr val="bg2">
                    <a:lumMod val="50000"/>
                  </a:schemeClr>
                </a:solidFill>
              </a:rPr>
            </a:br>
            <a:r>
              <a:rPr lang="hr-HR" dirty="0">
                <a:solidFill>
                  <a:schemeClr val="bg2">
                    <a:lumMod val="50000"/>
                  </a:schemeClr>
                </a:solidFill>
              </a:rPr>
              <a:t>	for (</a:t>
            </a:r>
            <a:r>
              <a:rPr lang="hr-HR" dirty="0" err="1">
                <a:solidFill>
                  <a:schemeClr val="bg2">
                    <a:lumMod val="50000"/>
                  </a:schemeClr>
                </a:solidFill>
              </a:rPr>
              <a:t>foreach</a:t>
            </a:r>
            <a:r>
              <a:rPr lang="hr-HR" dirty="0">
                <a:solidFill>
                  <a:schemeClr val="bg2">
                    <a:lumMod val="50000"/>
                  </a:schemeClr>
                </a:solidFill>
              </a:rPr>
              <a:t>)</a:t>
            </a:r>
            <a:br>
              <a:rPr lang="hr-HR" dirty="0">
                <a:solidFill>
                  <a:schemeClr val="bg2">
                    <a:lumMod val="50000"/>
                  </a:schemeClr>
                </a:solidFill>
              </a:rPr>
            </a:br>
            <a:r>
              <a:rPr lang="hr-HR" dirty="0">
                <a:solidFill>
                  <a:schemeClr val="bg2">
                    <a:lumMod val="50000"/>
                  </a:schemeClr>
                </a:solidFill>
              </a:rPr>
              <a:t>	</a:t>
            </a:r>
            <a:r>
              <a:rPr lang="hr-HR" dirty="0" err="1">
                <a:solidFill>
                  <a:schemeClr val="bg2">
                    <a:lumMod val="50000"/>
                  </a:schemeClr>
                </a:solidFill>
              </a:rPr>
              <a:t>while</a:t>
            </a:r>
            <a:br>
              <a:rPr lang="hr-HR" dirty="0">
                <a:solidFill>
                  <a:schemeClr val="bg2">
                    <a:lumMod val="50000"/>
                  </a:schemeClr>
                </a:solidFill>
              </a:rPr>
            </a:br>
            <a:r>
              <a:rPr lang="hr-HR" dirty="0">
                <a:solidFill>
                  <a:schemeClr val="bg2">
                    <a:lumMod val="50000"/>
                  </a:schemeClr>
                </a:solidFill>
              </a:rPr>
              <a:t>	do…</a:t>
            </a:r>
            <a:r>
              <a:rPr lang="hr-HR" dirty="0" err="1">
                <a:solidFill>
                  <a:schemeClr val="bg2">
                    <a:lumMod val="50000"/>
                  </a:schemeClr>
                </a:solidFill>
              </a:rPr>
              <a:t>while</a:t>
            </a:r>
            <a:endParaRPr lang="hr-HR" dirty="0">
              <a:solidFill>
                <a:schemeClr val="bg2">
                  <a:lumMod val="50000"/>
                </a:schemeClr>
              </a:solidFill>
            </a:endParaRPr>
          </a:p>
        </p:txBody>
      </p:sp>
    </p:spTree>
    <p:extLst>
      <p:ext uri="{BB962C8B-B14F-4D97-AF65-F5344CB8AC3E}">
        <p14:creationId xmlns:p14="http://schemas.microsoft.com/office/powerpoint/2010/main" val="38274470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rtoon character writing on a chalkboard&#10;&#10;Description automatically generated">
            <a:extLst>
              <a:ext uri="{FF2B5EF4-FFF2-40B4-BE49-F238E27FC236}">
                <a16:creationId xmlns:a16="http://schemas.microsoft.com/office/drawing/2014/main" id="{49E2F404-FE64-F3E9-C64B-90E1B2D02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1030" y="0"/>
            <a:ext cx="4074420" cy="3055815"/>
          </a:xfrm>
          <a:prstGeom prst="rect">
            <a:avLst/>
          </a:prstGeom>
        </p:spPr>
      </p:pic>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repeat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Najjednostavniji oblik petlje</a:t>
            </a:r>
          </a:p>
          <a:p>
            <a:pPr marL="0" indent="0">
              <a:lnSpc>
                <a:spcPct val="150000"/>
              </a:lnSpc>
              <a:buNone/>
            </a:pPr>
            <a:r>
              <a:rPr lang="hr-HR" dirty="0">
                <a:solidFill>
                  <a:schemeClr val="bg2">
                    <a:lumMod val="50000"/>
                  </a:schemeClr>
                </a:solidFill>
              </a:rPr>
              <a:t>Ponavljanje radnje </a:t>
            </a:r>
            <a:r>
              <a:rPr lang="hr-HR" i="1" dirty="0">
                <a:solidFill>
                  <a:schemeClr val="bg2">
                    <a:lumMod val="50000"/>
                  </a:schemeClr>
                </a:solidFill>
              </a:rPr>
              <a:t>n </a:t>
            </a:r>
            <a:r>
              <a:rPr lang="hr-HR" dirty="0">
                <a:solidFill>
                  <a:schemeClr val="bg2">
                    <a:lumMod val="50000"/>
                  </a:schemeClr>
                </a:solidFill>
              </a:rPr>
              <a:t>puta</a:t>
            </a:r>
          </a:p>
          <a:p>
            <a:pPr marL="0" indent="0">
              <a:lnSpc>
                <a:spcPct val="150000"/>
              </a:lnSpc>
              <a:buNone/>
            </a:pPr>
            <a:endParaRPr lang="hr-HR" dirty="0">
              <a:solidFill>
                <a:schemeClr val="bg2">
                  <a:lumMod val="50000"/>
                </a:schemeClr>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3202108"/>
            <a:ext cx="11518901" cy="1846660"/>
            <a:chOff x="434412" y="1958949"/>
            <a:chExt cx="11323176" cy="184666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1477328"/>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runExample6</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a:ln>
                    <a:noFill/>
                  </a:ln>
                  <a:solidFill>
                    <a:srgbClr val="00627A"/>
                  </a:solidFill>
                  <a:effectLst/>
                  <a:latin typeface="JetBrains Mono"/>
                </a:rPr>
                <a:t>repeat</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3</a:t>
              </a: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1"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"I will not waste loops."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50" y="5326265"/>
            <a:ext cx="11518901" cy="1107996"/>
            <a:chOff x="350379" y="5122720"/>
            <a:chExt cx="11323176" cy="1107996"/>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6836755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for može se rabiti za </a:t>
            </a:r>
            <a:r>
              <a:rPr lang="hr-HR" dirty="0" err="1">
                <a:solidFill>
                  <a:schemeClr val="bg2">
                    <a:lumMod val="50000"/>
                  </a:schemeClr>
                </a:solidFill>
              </a:rPr>
              <a:t>iteriranje</a:t>
            </a:r>
            <a:r>
              <a:rPr lang="hr-HR" dirty="0">
                <a:solidFill>
                  <a:schemeClr val="bg2">
                    <a:lumMod val="50000"/>
                  </a:schemeClr>
                </a:solidFill>
              </a:rPr>
              <a:t> bilo čega što pruža </a:t>
            </a:r>
            <a:r>
              <a:rPr lang="hr-HR" dirty="0" err="1">
                <a:solidFill>
                  <a:schemeClr val="bg2">
                    <a:lumMod val="50000"/>
                  </a:schemeClr>
                </a:solidFill>
              </a:rPr>
              <a:t>iterator</a:t>
            </a:r>
            <a:r>
              <a:rPr lang="hr-HR" dirty="0">
                <a:solidFill>
                  <a:schemeClr val="bg2">
                    <a:lumMod val="50000"/>
                  </a:schemeClr>
                </a:solidFill>
              </a:rPr>
              <a:t> (?)</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for (varijabla </a:t>
            </a:r>
            <a:r>
              <a:rPr lang="hr-HR" dirty="0" err="1">
                <a:solidFill>
                  <a:schemeClr val="accent2"/>
                </a:solidFill>
                <a:latin typeface="Consolas" panose="020B0609020204030204" pitchFamily="49" charset="0"/>
              </a:rPr>
              <a:t>in</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iterabilan_objekt</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Neki primjeri </a:t>
            </a:r>
            <a:r>
              <a:rPr lang="hr-HR" dirty="0" err="1">
                <a:solidFill>
                  <a:schemeClr val="bg2">
                    <a:lumMod val="50000"/>
                  </a:schemeClr>
                </a:solidFill>
              </a:rPr>
              <a:t>iterabilnih</a:t>
            </a:r>
            <a:r>
              <a:rPr lang="hr-HR" dirty="0">
                <a:solidFill>
                  <a:schemeClr val="bg2">
                    <a:lumMod val="50000"/>
                  </a:schemeClr>
                </a:solidFill>
              </a:rPr>
              <a:t> </a:t>
            </a:r>
            <a:r>
              <a:rPr lang="hr-HR" dirty="0" err="1">
                <a:solidFill>
                  <a:schemeClr val="bg2">
                    <a:lumMod val="50000"/>
                  </a:schemeClr>
                </a:solidFill>
              </a:rPr>
              <a:t>objektata</a:t>
            </a:r>
            <a:r>
              <a:rPr lang="hr-HR" dirty="0">
                <a:solidFill>
                  <a:schemeClr val="bg2">
                    <a:lumMod val="50000"/>
                  </a:schemeClr>
                </a:solidFill>
              </a:rPr>
              <a:t> su rasponi, polja i drugi oblici kolekcija poput listi, </a:t>
            </a:r>
            <a:r>
              <a:rPr lang="hr-HR" i="1" dirty="0" err="1">
                <a:solidFill>
                  <a:schemeClr val="bg2">
                    <a:lumMod val="50000"/>
                  </a:schemeClr>
                </a:solidFill>
              </a:rPr>
              <a:t>hash</a:t>
            </a:r>
            <a:r>
              <a:rPr lang="hr-HR" i="1" dirty="0">
                <a:solidFill>
                  <a:schemeClr val="bg2">
                    <a:lumMod val="50000"/>
                  </a:schemeClr>
                </a:solidFill>
              </a:rPr>
              <a:t>-</a:t>
            </a:r>
            <a:r>
              <a:rPr lang="hr-HR" dirty="0">
                <a:solidFill>
                  <a:schemeClr val="bg2">
                    <a:lumMod val="50000"/>
                  </a:schemeClr>
                </a:solidFill>
              </a:rPr>
              <a:t>mapa i objekata bilo koje klase koja implementira oblikovni obrazac </a:t>
            </a:r>
            <a:r>
              <a:rPr lang="hr-HR" dirty="0" err="1">
                <a:solidFill>
                  <a:schemeClr val="bg2">
                    <a:lumMod val="50000"/>
                  </a:schemeClr>
                </a:solidFill>
              </a:rPr>
              <a:t>iterator</a:t>
            </a:r>
            <a:r>
              <a:rPr lang="hr-HR" dirty="0">
                <a:solidFill>
                  <a:schemeClr val="bg2">
                    <a:lumMod val="50000"/>
                  </a:schemeClr>
                </a:solidFill>
              </a:rPr>
              <a:t>, odnosno nasljeđuje sučelje </a:t>
            </a:r>
            <a:r>
              <a:rPr lang="hr-HR" i="1" dirty="0" err="1">
                <a:solidFill>
                  <a:schemeClr val="bg2">
                    <a:lumMod val="50000"/>
                  </a:schemeClr>
                </a:solidFill>
              </a:rPr>
              <a:t>Iterable</a:t>
            </a:r>
            <a:endParaRPr lang="hr-HR" dirty="0">
              <a:solidFill>
                <a:schemeClr val="bg2">
                  <a:lumMod val="50000"/>
                </a:schemeClr>
              </a:solidFill>
            </a:endParaRPr>
          </a:p>
        </p:txBody>
      </p:sp>
    </p:spTree>
    <p:extLst>
      <p:ext uri="{BB962C8B-B14F-4D97-AF65-F5344CB8AC3E}">
        <p14:creationId xmlns:p14="http://schemas.microsoft.com/office/powerpoint/2010/main" val="26233449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2677656"/>
            <a:chOff x="434412" y="1958949"/>
            <a:chExt cx="11323176" cy="2677656"/>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30832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runExample7</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endParaRPr lang="hr-HR" altLang="en-US" dirty="0">
                <a:solidFill>
                  <a:srgbClr val="080808"/>
                </a:solidFill>
                <a:latin typeface="JetBrains Mono"/>
              </a:endParaRPr>
            </a:p>
            <a:p>
              <a:pPr eaLnBrk="0" fontAlgn="base" hangingPunct="0">
                <a:spcBef>
                  <a:spcPct val="0"/>
                </a:spcBef>
                <a:spcAft>
                  <a:spcPct val="0"/>
                </a:spcAft>
              </a:pP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10 </a:t>
              </a:r>
              <a:r>
                <a:rPr kumimoji="0" lang="en-US" altLang="en-US" b="0" i="1" u="none" strike="noStrike" cap="none" normalizeH="0" baseline="0" dirty="0" err="1">
                  <a:ln>
                    <a:noFill/>
                  </a:ln>
                  <a:solidFill>
                    <a:srgbClr val="00627A"/>
                  </a:solidFill>
                  <a:effectLst/>
                  <a:latin typeface="JetBrains Mono"/>
                </a:rPr>
                <a:t>downTo</a:t>
              </a:r>
              <a:r>
                <a:rPr kumimoji="0" lang="en-US" altLang="en-US" b="0" i="1" u="none" strike="noStrike" cap="none" normalizeH="0" baseline="0" dirty="0">
                  <a:ln>
                    <a:noFill/>
                  </a:ln>
                  <a:solidFill>
                    <a:srgbClr val="00627A"/>
                  </a:solidFill>
                  <a:effectLst/>
                  <a:latin typeface="JetBrains Mono"/>
                </a:rPr>
                <a:t> </a:t>
              </a:r>
              <a:r>
                <a:rPr kumimoji="0" lang="en-US" altLang="en-US" b="0" i="0" u="none" strike="noStrike" cap="none" normalizeH="0" baseline="0" dirty="0">
                  <a:ln>
                    <a:noFill/>
                  </a:ln>
                  <a:solidFill>
                    <a:srgbClr val="1750EB"/>
                  </a:solidFill>
                  <a:effectLst/>
                  <a:latin typeface="JetBrains Mono"/>
                </a:rPr>
                <a:t>0 </a:t>
              </a:r>
              <a:r>
                <a:rPr kumimoji="0" lang="en-US" altLang="en-US" b="0" i="1" u="none" strike="noStrike" cap="none" normalizeH="0" baseline="0" dirty="0">
                  <a:ln>
                    <a:noFill/>
                  </a:ln>
                  <a:solidFill>
                    <a:srgbClr val="00627A"/>
                  </a:solidFill>
                  <a:effectLst/>
                  <a:latin typeface="JetBrains Mono"/>
                </a:rPr>
                <a:t>step </a:t>
              </a:r>
              <a:r>
                <a:rPr kumimoji="0" lang="en-US" altLang="en-US" b="0" i="0" u="none" strike="noStrike" cap="none" normalizeH="0" baseline="0" dirty="0">
                  <a:ln>
                    <a:noFill/>
                  </a:ln>
                  <a:solidFill>
                    <a:srgbClr val="1750EB"/>
                  </a:solidFill>
                  <a:effectLst/>
                  <a:latin typeface="JetBrains Mono"/>
                </a:rPr>
                <a:t>2</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hr-HR"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3933191"/>
            <a:ext cx="11518901" cy="2831545"/>
            <a:chOff x="350379" y="5122720"/>
            <a:chExt cx="11323176" cy="2831545"/>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2462213"/>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 is odd</a:t>
              </a:r>
            </a:p>
            <a:p>
              <a:r>
                <a:rPr lang="en-GB" sz="1400" dirty="0">
                  <a:latin typeface="Consolas" panose="020B0609020204030204" pitchFamily="49" charset="0"/>
                </a:rPr>
                <a:t>2 is even</a:t>
              </a:r>
            </a:p>
            <a:p>
              <a:r>
                <a:rPr lang="en-GB" sz="1400" dirty="0">
                  <a:latin typeface="Consolas" panose="020B0609020204030204" pitchFamily="49" charset="0"/>
                </a:rPr>
                <a:t>3 is odd</a:t>
              </a:r>
            </a:p>
            <a:p>
              <a:r>
                <a:rPr lang="en-GB" sz="1400" dirty="0">
                  <a:latin typeface="Consolas" panose="020B0609020204030204" pitchFamily="49" charset="0"/>
                </a:rPr>
                <a:t>4 is even</a:t>
              </a:r>
            </a:p>
            <a:p>
              <a:r>
                <a:rPr lang="en-GB" sz="1400" dirty="0">
                  <a:latin typeface="Consolas" panose="020B0609020204030204" pitchFamily="49" charset="0"/>
                </a:rPr>
                <a:t>5 is odd</a:t>
              </a:r>
              <a:endParaRPr lang="hr-HR" sz="1400" dirty="0">
                <a:latin typeface="Consolas" panose="020B0609020204030204" pitchFamily="49" charset="0"/>
              </a:endParaRPr>
            </a:p>
            <a:p>
              <a:r>
                <a:rPr lang="nl-NL" sz="1400" dirty="0">
                  <a:latin typeface="Consolas" panose="020B0609020204030204" pitchFamily="49" charset="0"/>
                </a:rPr>
                <a:t>10 is even</a:t>
              </a:r>
            </a:p>
            <a:p>
              <a:r>
                <a:rPr lang="nl-NL" sz="1400" dirty="0">
                  <a:latin typeface="Consolas" panose="020B0609020204030204" pitchFamily="49" charset="0"/>
                </a:rPr>
                <a:t>8 is even</a:t>
              </a:r>
            </a:p>
            <a:p>
              <a:r>
                <a:rPr lang="nl-NL" sz="1400" dirty="0">
                  <a:latin typeface="Consolas" panose="020B0609020204030204" pitchFamily="49" charset="0"/>
                </a:rPr>
                <a:t>6 is even</a:t>
              </a:r>
            </a:p>
            <a:p>
              <a:r>
                <a:rPr lang="nl-NL" sz="1400" dirty="0">
                  <a:latin typeface="Consolas" panose="020B0609020204030204" pitchFamily="49" charset="0"/>
                </a:rPr>
                <a:t>4 is even</a:t>
              </a:r>
            </a:p>
            <a:p>
              <a:r>
                <a:rPr lang="nl-NL" sz="1400" dirty="0">
                  <a:latin typeface="Consolas" panose="020B0609020204030204" pitchFamily="49" charset="0"/>
                </a:rPr>
                <a:t>2 is even</a:t>
              </a:r>
            </a:p>
            <a:p>
              <a:r>
                <a:rPr lang="nl-NL" sz="1400" dirty="0">
                  <a:latin typeface="Consolas" panose="020B0609020204030204" pitchFamily="49" charset="0"/>
                </a:rPr>
                <a:t>0 is even</a:t>
              </a:r>
              <a:endParaRPr lang="en-GB" sz="1400" dirty="0">
                <a:latin typeface="Consolas" panose="020B0609020204030204" pitchFamily="49" charset="0"/>
              </a:endParaRP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108424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a:bodyPr>
          <a:lstStyle/>
          <a:p>
            <a:pPr marL="0" indent="0">
              <a:lnSpc>
                <a:spcPct val="150000"/>
              </a:lnSpc>
              <a:buNone/>
            </a:pPr>
            <a:r>
              <a:rPr lang="hr-HR" dirty="0">
                <a:solidFill>
                  <a:schemeClr val="bg2">
                    <a:lumMod val="50000"/>
                  </a:schemeClr>
                </a:solidFill>
              </a:rPr>
              <a:t>Petlja </a:t>
            </a:r>
            <a:r>
              <a:rPr lang="hr-HR" dirty="0" err="1">
                <a:solidFill>
                  <a:schemeClr val="bg2">
                    <a:lumMod val="50000"/>
                  </a:schemeClr>
                </a:solidFill>
              </a:rPr>
              <a:t>while</a:t>
            </a:r>
            <a:r>
              <a:rPr lang="hr-HR" dirty="0">
                <a:solidFill>
                  <a:schemeClr val="bg2">
                    <a:lumMod val="50000"/>
                  </a:schemeClr>
                </a:solidFill>
              </a:rPr>
              <a:t> omogućuje ponavljanje sve dok je kontrolni izraz istinit</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Najprije se evaluira izraz, koji mora rezultirati s </a:t>
            </a:r>
            <a:r>
              <a:rPr lang="hr-HR" i="1" dirty="0" err="1">
                <a:solidFill>
                  <a:schemeClr val="bg2">
                    <a:lumMod val="50000"/>
                  </a:schemeClr>
                </a:solidFill>
              </a:rPr>
              <a:t>true</a:t>
            </a:r>
            <a:r>
              <a:rPr lang="hr-HR" dirty="0">
                <a:solidFill>
                  <a:schemeClr val="bg2">
                    <a:lumMod val="50000"/>
                  </a:schemeClr>
                </a:solidFill>
              </a:rPr>
              <a:t> da bi se tijelo petlje izvelo</a:t>
            </a:r>
          </a:p>
          <a:p>
            <a:pPr marL="0" indent="0">
              <a:lnSpc>
                <a:spcPct val="150000"/>
              </a:lnSpc>
              <a:buNone/>
            </a:pPr>
            <a:r>
              <a:rPr lang="hr-HR" dirty="0">
                <a:solidFill>
                  <a:schemeClr val="bg2">
                    <a:lumMod val="50000"/>
                  </a:schemeClr>
                </a:solidFill>
              </a:rPr>
              <a:t>Moguće je da se tijelo nikada ne izvede</a:t>
            </a:r>
          </a:p>
        </p:txBody>
      </p:sp>
    </p:spTree>
    <p:extLst>
      <p:ext uri="{BB962C8B-B14F-4D97-AF65-F5344CB8AC3E}">
        <p14:creationId xmlns:p14="http://schemas.microsoft.com/office/powerpoint/2010/main" val="10988704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runExample8</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br>
                <a:rPr kumimoji="0" lang="en-US" altLang="en-US" b="0" i="0" u="none" strike="noStrike" cap="none" normalizeH="0" baseline="0" dirty="0">
                  <a:ln>
                    <a:noFill/>
                  </a:ln>
                  <a:solidFill>
                    <a:srgbClr val="1750EB"/>
                  </a:solidFill>
                  <a:effectLst/>
                  <a:latin typeface="JetBrains Mono"/>
                </a:rPr>
              </a:br>
              <a:r>
                <a:rPr kumimoji="0" lang="en-US" altLang="en-US" b="0" i="0" u="none" strike="noStrike" cap="none" normalizeH="0" baseline="0" dirty="0">
                  <a:ln>
                    <a:noFill/>
                  </a:ln>
                  <a:solidFill>
                    <a:srgbClr val="1750EB"/>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"How many dragons do you need to conquer Westeros?"</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err="1">
                  <a:ln>
                    <a:noFill/>
                  </a:ln>
                  <a:solidFill>
                    <a:srgbClr val="00627A"/>
                  </a:solidFill>
                  <a:effectLst/>
                  <a:latin typeface="JetBrains Mono"/>
                </a:rPr>
                <a:t>toInt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while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&lt;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"Hatching dragon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"Total dragons hatched =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754327"/>
            <a:chOff x="350379" y="5122720"/>
            <a:chExt cx="11323176" cy="1754327"/>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1384995"/>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3</a:t>
              </a:r>
            </a:p>
            <a:p>
              <a:r>
                <a:rPr lang="en-GB" sz="1400" dirty="0">
                  <a:latin typeface="Consolas" panose="020B0609020204030204" pitchFamily="49" charset="0"/>
                </a:rPr>
                <a:t>Hatching dragon 1</a:t>
              </a:r>
            </a:p>
            <a:p>
              <a:r>
                <a:rPr lang="en-GB" sz="1400" dirty="0">
                  <a:latin typeface="Consolas" panose="020B0609020204030204" pitchFamily="49" charset="0"/>
                </a:rPr>
                <a:t>Hatching dragon 2</a:t>
              </a:r>
            </a:p>
            <a:p>
              <a:r>
                <a:rPr lang="en-GB" sz="1400" dirty="0">
                  <a:latin typeface="Consolas" panose="020B0609020204030204" pitchFamily="49" charset="0"/>
                </a:rPr>
                <a:t>Hatching dragon 3</a:t>
              </a:r>
            </a:p>
            <a:p>
              <a:r>
                <a:rPr lang="en-GB" sz="1400" dirty="0">
                  <a:latin typeface="Consolas" panose="020B0609020204030204" pitchFamily="49" charset="0"/>
                </a:rPr>
                <a:t>Total dragons hatched = 3/3</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67997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do...</a:t>
            </a:r>
            <a:r>
              <a:rPr lang="hr-HR" dirty="0" err="1">
                <a:solidFill>
                  <a:schemeClr val="bg2">
                    <a:lumMod val="50000"/>
                  </a:schemeClr>
                </a:solidFill>
              </a:rPr>
              <a:t>while</a:t>
            </a:r>
            <a:r>
              <a:rPr lang="hr-HR" dirty="0">
                <a:solidFill>
                  <a:schemeClr val="bg2">
                    <a:lumMod val="50000"/>
                  </a:schemeClr>
                </a:solidFill>
              </a:rPr>
              <a:t> inačica je petlje </a:t>
            </a:r>
            <a:r>
              <a:rPr lang="hr-HR" i="1" dirty="0" err="1">
                <a:solidFill>
                  <a:schemeClr val="bg2">
                    <a:lumMod val="50000"/>
                  </a:schemeClr>
                </a:solidFill>
              </a:rPr>
              <a:t>while</a:t>
            </a:r>
            <a:r>
              <a:rPr lang="hr-HR" i="1" dirty="0">
                <a:solidFill>
                  <a:schemeClr val="bg2">
                    <a:lumMod val="50000"/>
                  </a:schemeClr>
                </a:solidFill>
              </a:rPr>
              <a:t> </a:t>
            </a:r>
            <a:r>
              <a:rPr lang="hr-HR" dirty="0">
                <a:solidFill>
                  <a:schemeClr val="bg2">
                    <a:lumMod val="50000"/>
                  </a:schemeClr>
                </a:solidFill>
              </a:rPr>
              <a:t>kod koje se uvjet provjerava nakon svake iteracije</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do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p>
          <a:p>
            <a:pPr marL="0" indent="0">
              <a:lnSpc>
                <a:spcPct val="150000"/>
              </a:lnSpc>
              <a:buNone/>
            </a:pPr>
            <a:r>
              <a:rPr lang="hr-HR" dirty="0">
                <a:solidFill>
                  <a:schemeClr val="bg2">
                    <a:lumMod val="50000"/>
                  </a:schemeClr>
                </a:solidFill>
              </a:rPr>
              <a:t>Najprije se izvodi tijelo petlje, a zatim se provjerava kontrolni uvjet za izvođenje iduće iteracije</a:t>
            </a:r>
          </a:p>
          <a:p>
            <a:pPr marL="0" indent="0">
              <a:lnSpc>
                <a:spcPct val="150000"/>
              </a:lnSpc>
              <a:buNone/>
            </a:pPr>
            <a:r>
              <a:rPr lang="hr-HR" dirty="0">
                <a:solidFill>
                  <a:schemeClr val="bg2">
                    <a:lumMod val="50000"/>
                  </a:schemeClr>
                </a:solidFill>
              </a:rPr>
              <a:t>Tijelo se uvijek izvodi barem jednom</a:t>
            </a:r>
          </a:p>
        </p:txBody>
      </p:sp>
    </p:spTree>
    <p:extLst>
      <p:ext uri="{BB962C8B-B14F-4D97-AF65-F5344CB8AC3E}">
        <p14:creationId xmlns:p14="http://schemas.microsoft.com/office/powerpoint/2010/main" val="870668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smo mi?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63033" y="5802311"/>
            <a:ext cx="7609165" cy="561975"/>
          </a:xfrm>
        </p:spPr>
        <p:txBody>
          <a:bodyPr>
            <a:normAutofit/>
          </a:bodyPr>
          <a:lstStyle/>
          <a:p>
            <a:pPr marL="0" indent="0" algn="ctr">
              <a:buNone/>
            </a:pPr>
            <a:r>
              <a:rPr lang="hr-HR" sz="2400" dirty="0">
                <a:solidFill>
                  <a:schemeClr val="bg2">
                    <a:lumMod val="50000"/>
                  </a:schemeClr>
                </a:solidFill>
              </a:rPr>
              <a:t>Google </a:t>
            </a:r>
            <a:r>
              <a:rPr lang="hr-HR" sz="2400" dirty="0" err="1">
                <a:solidFill>
                  <a:schemeClr val="bg2">
                    <a:lumMod val="50000"/>
                  </a:schemeClr>
                </a:solidFill>
              </a:rPr>
              <a:t>developers</a:t>
            </a:r>
            <a:r>
              <a:rPr lang="hr-HR" sz="2400" dirty="0">
                <a:solidFill>
                  <a:schemeClr val="bg2">
                    <a:lumMod val="50000"/>
                  </a:schemeClr>
                </a:solidFill>
              </a:rPr>
              <a:t> </a:t>
            </a:r>
            <a:r>
              <a:rPr lang="hr-HR" sz="2400" dirty="0" err="1">
                <a:solidFill>
                  <a:schemeClr val="bg2">
                    <a:lumMod val="50000"/>
                  </a:schemeClr>
                </a:solidFill>
              </a:rPr>
              <a:t>group</a:t>
            </a:r>
            <a:r>
              <a:rPr lang="hr-HR" sz="2400" dirty="0">
                <a:solidFill>
                  <a:schemeClr val="bg2">
                    <a:lumMod val="50000"/>
                  </a:schemeClr>
                </a:solidFill>
              </a:rPr>
              <a:t> Osijek </a:t>
            </a:r>
            <a:r>
              <a:rPr lang="hr-HR" sz="2400" dirty="0">
                <a:solidFill>
                  <a:srgbClr val="A11564"/>
                </a:solidFill>
              </a:rPr>
              <a:t>| </a:t>
            </a:r>
            <a:r>
              <a:rPr lang="hr-HR" sz="2400" dirty="0">
                <a:solidFill>
                  <a:schemeClr val="bg2">
                    <a:lumMod val="50000"/>
                  </a:schemeClr>
                </a:solidFill>
              </a:rPr>
              <a:t>AMA-FERIT</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318433" y="1854199"/>
            <a:ext cx="7098367" cy="3175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Font typeface="Arial" panose="020B0604020202020204" pitchFamily="34" charset="0"/>
              <a:buNone/>
            </a:pPr>
            <a:r>
              <a:rPr lang="hr-HR" dirty="0">
                <a:solidFill>
                  <a:schemeClr val="bg2">
                    <a:lumMod val="50000"/>
                  </a:schemeClr>
                </a:solidFill>
              </a:rPr>
              <a:t>Bruno Zorić  </a:t>
            </a:r>
            <a:r>
              <a:rPr lang="hr-HR" dirty="0">
                <a:solidFill>
                  <a:srgbClr val="A11564"/>
                </a:solidFill>
              </a:rPr>
              <a:t>| </a:t>
            </a:r>
            <a:r>
              <a:rPr lang="hr-HR" dirty="0">
                <a:solidFill>
                  <a:schemeClr val="bg2">
                    <a:lumMod val="50000"/>
                  </a:schemeClr>
                </a:solidFill>
              </a:rPr>
              <a:t>Luka Kordić  </a:t>
            </a:r>
            <a:r>
              <a:rPr lang="hr-HR" dirty="0">
                <a:solidFill>
                  <a:srgbClr val="A11564"/>
                </a:solidFill>
              </a:rPr>
              <a:t>| </a:t>
            </a:r>
            <a:r>
              <a:rPr lang="hr-HR" dirty="0">
                <a:solidFill>
                  <a:schemeClr val="bg2">
                    <a:lumMod val="50000"/>
                  </a:schemeClr>
                </a:solidFill>
              </a:rPr>
              <a:t>Leo </a:t>
            </a:r>
            <a:r>
              <a:rPr lang="hr-HR" dirty="0" err="1">
                <a:solidFill>
                  <a:schemeClr val="bg2">
                    <a:lumMod val="50000"/>
                  </a:schemeClr>
                </a:solidFill>
              </a:rPr>
              <a:t>Svjetličić</a:t>
            </a:r>
            <a:r>
              <a:rPr lang="hr-HR" dirty="0">
                <a:solidFill>
                  <a:schemeClr val="bg2">
                    <a:lumMod val="50000"/>
                  </a:schemeClr>
                </a:solidFill>
              </a:rPr>
              <a:t>  </a:t>
            </a:r>
            <a:r>
              <a:rPr lang="hr-HR" dirty="0">
                <a:solidFill>
                  <a:srgbClr val="A11564"/>
                </a:solidFill>
              </a:rPr>
              <a:t>| </a:t>
            </a:r>
            <a:endParaRPr lang="hr-HR" dirty="0">
              <a:solidFill>
                <a:schemeClr val="bg2">
                  <a:lumMod val="50000"/>
                </a:schemeClr>
              </a:solidFill>
            </a:endParaRPr>
          </a:p>
          <a:p>
            <a:pPr marL="0" indent="0" algn="ctr">
              <a:lnSpc>
                <a:spcPct val="150000"/>
              </a:lnSpc>
              <a:buFont typeface="Arial" panose="020B0604020202020204" pitchFamily="34" charset="0"/>
              <a:buNone/>
            </a:pPr>
            <a:r>
              <a:rPr lang="hr-HR" dirty="0">
                <a:solidFill>
                  <a:schemeClr val="bg2">
                    <a:lumMod val="50000"/>
                  </a:schemeClr>
                </a:solidFill>
              </a:rPr>
              <a:t>David Takač  </a:t>
            </a:r>
            <a:r>
              <a:rPr lang="hr-HR" dirty="0">
                <a:solidFill>
                  <a:srgbClr val="A11564"/>
                </a:solidFill>
              </a:rPr>
              <a:t>| </a:t>
            </a:r>
            <a:r>
              <a:rPr lang="hr-HR" dirty="0">
                <a:solidFill>
                  <a:schemeClr val="bg2">
                    <a:lumMod val="50000"/>
                  </a:schemeClr>
                </a:solidFill>
              </a:rPr>
              <a:t>Terezija </a:t>
            </a:r>
            <a:r>
              <a:rPr lang="hr-HR" dirty="0" err="1">
                <a:solidFill>
                  <a:schemeClr val="bg2">
                    <a:lumMod val="50000"/>
                  </a:schemeClr>
                </a:solidFill>
              </a:rPr>
              <a:t>Umiljanović</a:t>
            </a:r>
            <a:r>
              <a:rPr lang="hr-HR" dirty="0">
                <a:solidFill>
                  <a:schemeClr val="bg2">
                    <a:lumMod val="50000"/>
                  </a:schemeClr>
                </a:solidFill>
              </a:rPr>
              <a:t>  </a:t>
            </a:r>
            <a:r>
              <a:rPr lang="hr-HR" dirty="0">
                <a:solidFill>
                  <a:srgbClr val="A11564"/>
                </a:solidFill>
              </a:rPr>
              <a:t>|</a:t>
            </a:r>
          </a:p>
          <a:p>
            <a:pPr marL="0" indent="0" algn="ctr">
              <a:lnSpc>
                <a:spcPct val="150000"/>
              </a:lnSpc>
              <a:buFont typeface="Arial" panose="020B0604020202020204" pitchFamily="34" charset="0"/>
              <a:buNone/>
            </a:pPr>
            <a:r>
              <a:rPr lang="hr-HR" dirty="0">
                <a:solidFill>
                  <a:srgbClr val="A11564"/>
                </a:solidFill>
              </a:rPr>
              <a:t> </a:t>
            </a:r>
            <a:r>
              <a:rPr lang="hr-HR" dirty="0">
                <a:solidFill>
                  <a:schemeClr val="bg2">
                    <a:lumMod val="50000"/>
                  </a:schemeClr>
                </a:solidFill>
              </a:rPr>
              <a:t>Filip Babić  </a:t>
            </a:r>
            <a:r>
              <a:rPr lang="hr-HR" dirty="0">
                <a:solidFill>
                  <a:srgbClr val="A11564"/>
                </a:solidFill>
              </a:rPr>
              <a:t>| </a:t>
            </a:r>
            <a:r>
              <a:rPr lang="hr-HR" dirty="0">
                <a:solidFill>
                  <a:schemeClr val="bg2">
                    <a:lumMod val="50000"/>
                  </a:schemeClr>
                </a:solidFill>
              </a:rPr>
              <a:t>Marin Tolić  </a:t>
            </a:r>
            <a:r>
              <a:rPr lang="hr-HR" dirty="0">
                <a:solidFill>
                  <a:srgbClr val="A11564"/>
                </a:solidFill>
              </a:rPr>
              <a:t>| </a:t>
            </a:r>
            <a:r>
              <a:rPr lang="hr-HR" dirty="0">
                <a:solidFill>
                  <a:schemeClr val="bg2">
                    <a:lumMod val="50000"/>
                  </a:schemeClr>
                </a:solidFill>
              </a:rPr>
              <a:t>Martin </a:t>
            </a:r>
            <a:r>
              <a:rPr lang="hr-HR" dirty="0" err="1">
                <a:solidFill>
                  <a:schemeClr val="bg2">
                    <a:lumMod val="50000"/>
                  </a:schemeClr>
                </a:solidFill>
              </a:rPr>
              <a:t>Zagoršćak</a:t>
            </a:r>
            <a:r>
              <a:rPr lang="hr-HR" dirty="0">
                <a:solidFill>
                  <a:schemeClr val="bg2">
                    <a:lumMod val="50000"/>
                  </a:schemeClr>
                </a:solidFill>
              </a:rPr>
              <a:t>  </a:t>
            </a:r>
            <a:r>
              <a:rPr lang="hr-HR" dirty="0">
                <a:solidFill>
                  <a:srgbClr val="A11564"/>
                </a:solidFill>
              </a:rPr>
              <a:t>| </a:t>
            </a:r>
          </a:p>
          <a:p>
            <a:pPr marL="0" indent="0" algn="ctr">
              <a:lnSpc>
                <a:spcPct val="150000"/>
              </a:lnSpc>
              <a:buFont typeface="Arial" panose="020B0604020202020204" pitchFamily="34" charset="0"/>
              <a:buNone/>
            </a:pPr>
            <a:r>
              <a:rPr lang="hr-HR" dirty="0">
                <a:solidFill>
                  <a:schemeClr val="bg2">
                    <a:lumMod val="50000"/>
                  </a:schemeClr>
                </a:solidFill>
              </a:rPr>
              <a:t>Goran Luketić</a:t>
            </a:r>
          </a:p>
        </p:txBody>
      </p:sp>
      <p:pic>
        <p:nvPicPr>
          <p:cNvPr id="7" name="Picture 6">
            <a:extLst>
              <a:ext uri="{FF2B5EF4-FFF2-40B4-BE49-F238E27FC236}">
                <a16:creationId xmlns:a16="http://schemas.microsoft.com/office/drawing/2014/main" id="{1680F32B-F5B0-E1D4-68C6-C97266ECFCC6}"/>
              </a:ext>
            </a:extLst>
          </p:cNvPr>
          <p:cNvPicPr>
            <a:picLocks noChangeAspect="1"/>
          </p:cNvPicPr>
          <p:nvPr/>
        </p:nvPicPr>
        <p:blipFill>
          <a:blip r:embed="rId3"/>
          <a:srcRect b="12168"/>
          <a:stretch/>
        </p:blipFill>
        <p:spPr>
          <a:xfrm>
            <a:off x="7609165" y="0"/>
            <a:ext cx="4582834" cy="6858000"/>
          </a:xfrm>
          <a:prstGeom prst="rect">
            <a:avLst/>
          </a:prstGeom>
        </p:spPr>
      </p:pic>
    </p:spTree>
    <p:extLst>
      <p:ext uri="{BB962C8B-B14F-4D97-AF65-F5344CB8AC3E}">
        <p14:creationId xmlns:p14="http://schemas.microsoft.com/office/powerpoint/2010/main" val="2331653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38826"/>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runExample9</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"How many dragons do you need to conquer Westeros?"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readln</a:t>
              </a:r>
              <a:r>
                <a:rPr kumimoji="0" lang="en-US" altLang="en-US" sz="1800" b="0" i="0" u="none" strike="noStrike" cap="none" normalizeH="0" baseline="0" dirty="0">
                  <a:ln>
                    <a:noFill/>
                  </a:ln>
                  <a:solidFill>
                    <a:srgbClr val="080808"/>
                  </a:solidFill>
                  <a:effectLst/>
                  <a:latin typeface="JetBrains Mono"/>
                </a:rPr>
                <a:t>().</a:t>
              </a:r>
              <a:r>
                <a:rPr kumimoji="0" lang="en-US" altLang="en-US" sz="1800" b="0" i="1" u="none" strike="noStrike" cap="none" normalizeH="0" baseline="0" dirty="0" err="1">
                  <a:ln>
                    <a:noFill/>
                  </a:ln>
                  <a:solidFill>
                    <a:srgbClr val="00627A"/>
                  </a:solidFill>
                  <a:effectLst/>
                  <a:latin typeface="JetBrains Mono"/>
                </a:rPr>
                <a:t>toInt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do </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"Hatching dragon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1</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 </a:t>
              </a:r>
              <a:r>
                <a:rPr kumimoji="0" lang="en-US" altLang="en-US" sz="1800" b="0" i="0" u="none" strike="noStrike" cap="none" normalizeH="0" baseline="0" dirty="0">
                  <a:ln>
                    <a:noFill/>
                  </a:ln>
                  <a:solidFill>
                    <a:srgbClr val="0033B3"/>
                  </a:solidFill>
                  <a:effectLst/>
                  <a:latin typeface="JetBrains Mono"/>
                </a:rPr>
                <a:t>while </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&lt;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"Total dragons hatched =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323439"/>
            <a:chOff x="350379" y="5122720"/>
            <a:chExt cx="11323176" cy="1323439"/>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0</a:t>
              </a:r>
            </a:p>
            <a:p>
              <a:r>
                <a:rPr lang="en-GB" sz="1400" dirty="0">
                  <a:latin typeface="Consolas" panose="020B0609020204030204" pitchFamily="49" charset="0"/>
                </a:rPr>
                <a:t>Hatching dragon 1</a:t>
              </a:r>
            </a:p>
            <a:p>
              <a:r>
                <a:rPr lang="en-GB" sz="1400" dirty="0">
                  <a:latin typeface="Consolas" panose="020B0609020204030204" pitchFamily="49" charset="0"/>
                </a:rPr>
                <a:t>Total dragons hatched = 1/0</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94614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2548547"/>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https://www.baeldung.com/kotlin/loops</a:t>
            </a:r>
            <a:endParaRPr lang="hr-HR" sz="2000" dirty="0">
              <a:solidFill>
                <a:schemeClr val="bg2">
                  <a:lumMod val="50000"/>
                </a:schemeClr>
              </a:solidFill>
              <a:hlinkClick r:id="rId4"/>
            </a:endParaRPr>
          </a:p>
          <a:p>
            <a:pPr marL="0" indent="0">
              <a:lnSpc>
                <a:spcPct val="150000"/>
              </a:lnSpc>
              <a:buNone/>
            </a:pPr>
            <a:r>
              <a:rPr lang="hr-HR" sz="2000" dirty="0">
                <a:solidFill>
                  <a:schemeClr val="bg2">
                    <a:lumMod val="50000"/>
                  </a:schemeClr>
                </a:solidFill>
                <a:hlinkClick r:id="rId5"/>
              </a:rPr>
              <a:t>https://kotlinlang.org/docs/control-flow.html#for-loops</a:t>
            </a:r>
            <a:endParaRPr lang="hr-HR" sz="2000" dirty="0">
              <a:solidFill>
                <a:schemeClr val="bg2">
                  <a:lumMod val="50000"/>
                </a:schemeClr>
              </a:solidFill>
              <a:hlinkClick r:id="rId6"/>
            </a:endParaRPr>
          </a:p>
          <a:p>
            <a:pPr marL="0" indent="0">
              <a:lnSpc>
                <a:spcPct val="150000"/>
              </a:lnSpc>
              <a:buNone/>
            </a:pPr>
            <a:r>
              <a:rPr lang="hr-HR" sz="2000" dirty="0">
                <a:solidFill>
                  <a:schemeClr val="bg2">
                    <a:lumMod val="50000"/>
                  </a:schemeClr>
                </a:solidFill>
                <a:hlinkClick r:id="rId6"/>
              </a:rPr>
              <a:t>https://kt.academy/article/kfde-for</a:t>
            </a:r>
            <a:endParaRPr lang="hr-HR" sz="2000" dirty="0">
              <a:solidFill>
                <a:schemeClr val="bg2">
                  <a:lumMod val="50000"/>
                </a:schemeClr>
              </a:solidFill>
              <a:hlinkClick r:id="rId4"/>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801611"/>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uz pomoć for petlje računa i na ekran ispisuje sumu prvih </a:t>
              </a:r>
              <a:r>
                <a:rPr lang="hr-HR" i="1" dirty="0">
                  <a:latin typeface="Consolas" panose="020B0609020204030204" pitchFamily="49" charset="0"/>
                </a:rPr>
                <a:t>n</a:t>
              </a:r>
              <a:r>
                <a:rPr lang="hr-HR" dirty="0">
                  <a:latin typeface="Consolas" panose="020B0609020204030204" pitchFamily="49" charset="0"/>
                </a:rPr>
                <a:t> prirodnih brojeva, gdje se n zadaje s tipkovnice.</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098973"/>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od korisnika traži unos broja unutar granica zadanih također korisničkim unosom. Unos se ponavlja sve dok se ne unese broj unutar željenih granica. Kada je unesen broj, potrebno je pronaći njegovu najveću znamenku.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9619933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Samostalne, modularne jedinice koda</a:t>
            </a:r>
          </a:p>
          <a:p>
            <a:pPr marL="0" indent="0">
              <a:lnSpc>
                <a:spcPct val="150000"/>
              </a:lnSpc>
              <a:buNone/>
            </a:pPr>
            <a:r>
              <a:rPr lang="hr-HR" dirty="0">
                <a:solidFill>
                  <a:schemeClr val="bg2">
                    <a:lumMod val="50000"/>
                  </a:schemeClr>
                </a:solidFill>
              </a:rPr>
              <a:t>Dobro definirano sučelje, predstavljaju jedinicu posla koja se može iznova iskoristiti</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sz="2400" dirty="0" err="1">
                <a:solidFill>
                  <a:schemeClr val="accent2"/>
                </a:solidFill>
                <a:latin typeface="Consolas" panose="020B0609020204030204" pitchFamily="49" charset="0"/>
              </a:rPr>
              <a:t>fun</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ime_funkcije</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formalna_lista_parametara</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povratni_tip</a:t>
            </a:r>
            <a:r>
              <a:rPr lang="hr-HR" sz="2400" dirty="0">
                <a:solidFill>
                  <a:schemeClr val="accent2"/>
                </a:solidFill>
                <a:latin typeface="Consolas" panose="020B0609020204030204" pitchFamily="49" charset="0"/>
              </a:rPr>
              <a:t>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	tijelo funkcije – blok naredbi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a:t>
            </a:r>
          </a:p>
        </p:txBody>
      </p:sp>
      <p:pic>
        <p:nvPicPr>
          <p:cNvPr id="5" name="Picture 4">
            <a:extLst>
              <a:ext uri="{FF2B5EF4-FFF2-40B4-BE49-F238E27FC236}">
                <a16:creationId xmlns:a16="http://schemas.microsoft.com/office/drawing/2014/main" id="{A1F2692F-9CF2-EC32-D3E1-5188AE2795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2312643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B41468-CCD2-475E-25D5-7BDE0F39F54A}"/>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grpSp>
        <p:nvGrpSpPr>
          <p:cNvPr id="5" name="Group 4">
            <a:extLst>
              <a:ext uri="{FF2B5EF4-FFF2-40B4-BE49-F238E27FC236}">
                <a16:creationId xmlns:a16="http://schemas.microsoft.com/office/drawing/2014/main" id="{67805573-89B7-E70E-4A4F-161340FB3DD7}"/>
              </a:ext>
            </a:extLst>
          </p:cNvPr>
          <p:cNvGrpSpPr/>
          <p:nvPr/>
        </p:nvGrpSpPr>
        <p:grpSpPr>
          <a:xfrm>
            <a:off x="336549" y="895594"/>
            <a:ext cx="11518901" cy="5888057"/>
            <a:chOff x="434412" y="1629748"/>
            <a:chExt cx="11323176" cy="5888057"/>
          </a:xfrm>
        </p:grpSpPr>
        <p:sp>
          <p:nvSpPr>
            <p:cNvPr id="7" name="TextBox 6">
              <a:extLst>
                <a:ext uri="{FF2B5EF4-FFF2-40B4-BE49-F238E27FC236}">
                  <a16:creationId xmlns:a16="http://schemas.microsoft.com/office/drawing/2014/main" id="{EFC2CC88-27F5-5CB7-E5F5-78D2F0FDD918}"/>
                </a:ext>
              </a:extLst>
            </p:cNvPr>
            <p:cNvSpPr txBox="1"/>
            <p:nvPr/>
          </p:nvSpPr>
          <p:spPr>
            <a:xfrm>
              <a:off x="434412" y="2008605"/>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"Bruno"</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"Luka"</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"Filip"</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Terezija</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"Martin"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"When you play the game of thrones, you win or you die."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"Welcome to the wedding, lord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endParaRPr lang="hr-HR" altLang="en-US" sz="1600" dirty="0">
                <a:solidFill>
                  <a:srgbClr val="080808"/>
                </a:solidFill>
                <a:latin typeface="JetBrains Mono"/>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Darkeagle</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 Do </a:t>
              </a:r>
              <a:r>
                <a:rPr kumimoji="0" lang="hr-HR" altLang="en-US" sz="1600" b="0" i="0" u="none" strike="noStrike" cap="none" normalizeH="0" baseline="0" dirty="0" err="1">
                  <a:ln>
                    <a:noFill/>
                  </a:ln>
                  <a:solidFill>
                    <a:srgbClr val="067D17"/>
                  </a:solidFill>
                  <a:effectLst/>
                  <a:latin typeface="JetBrains Mono"/>
                </a:rPr>
                <a:t>not</a:t>
              </a:r>
              <a:r>
                <a:rPr kumimoji="0" lang="hr-HR" altLang="en-US" sz="1600" b="0" i="0" u="none" strike="noStrike" cap="none" normalizeH="0" baseline="0" dirty="0">
                  <a:ln>
                    <a:noFill/>
                  </a:ln>
                  <a:solidFill>
                    <a:srgbClr val="067D17"/>
                  </a:solidFill>
                  <a:effectLst/>
                  <a:latin typeface="JetBrains Mono"/>
                </a:rPr>
                <a:t> use </a:t>
              </a:r>
              <a:r>
                <a:rPr kumimoji="0" lang="hr-HR" altLang="en-US" sz="1600" b="0" i="0" u="none" strike="noStrike" cap="none" normalizeH="0" baseline="0" dirty="0" err="1">
                  <a:ln>
                    <a:noFill/>
                  </a:ln>
                  <a:solidFill>
                    <a:srgbClr val="067D17"/>
                  </a:solidFill>
                  <a:effectLst/>
                  <a:latin typeface="JetBrains Mono"/>
                </a:rPr>
                <a:t>magic</a:t>
              </a:r>
              <a:r>
                <a:rPr kumimoji="0" lang="hr-HR" altLang="en-US" sz="1600" b="0" i="0" u="none" strike="noStrike" cap="none" normalizeH="0" baseline="0" dirty="0">
                  <a:ln>
                    <a:noFill/>
                  </a:ln>
                  <a:solidFill>
                    <a:srgbClr val="067D17"/>
                  </a:solidFill>
                  <a:effectLst/>
                  <a:latin typeface="JetBrains Mono"/>
                </a:rPr>
                <a:t> </a:t>
              </a:r>
              <a:r>
                <a:rPr kumimoji="0" lang="hr-HR" altLang="en-US" sz="1600" b="0" i="0" u="none" strike="noStrike" cap="none" normalizeH="0" baseline="0" dirty="0" err="1">
                  <a:ln>
                    <a:noFill/>
                  </a:ln>
                  <a:solidFill>
                    <a:srgbClr val="067D17"/>
                  </a:solidFill>
                  <a:effectLst/>
                  <a:latin typeface="JetBrains Mono"/>
                </a:rPr>
                <a:t>numbers</a:t>
              </a:r>
              <a:r>
                <a:rPr kumimoji="0" lang="hr-HR" altLang="en-US" sz="1600" b="0" i="0" u="none" strike="noStrike" cap="none" normalizeH="0" baseline="0" dirty="0">
                  <a:ln>
                    <a:noFill/>
                  </a:ln>
                  <a:solidFill>
                    <a:srgbClr val="067D17"/>
                  </a:solidFill>
                  <a:effectLst/>
                  <a:latin typeface="JetBrains Mono"/>
                </a:rPr>
                <a:t>! </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hr-HR"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Ironheart</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Sunseeker"</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B4E5500A-16CF-D6D5-2119-B96F05A96358}"/>
                </a:ext>
              </a:extLst>
            </p:cNvPr>
            <p:cNvSpPr txBox="1"/>
            <p:nvPr/>
          </p:nvSpPr>
          <p:spPr>
            <a:xfrm>
              <a:off x="434412" y="1629748"/>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86402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283F3-1DB7-B91A-EA20-35DC692891E2}"/>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3" name="Group 2">
            <a:extLst>
              <a:ext uri="{FF2B5EF4-FFF2-40B4-BE49-F238E27FC236}">
                <a16:creationId xmlns:a16="http://schemas.microsoft.com/office/drawing/2014/main" id="{4585338C-3B43-9361-9FF8-CF2BD249774D}"/>
              </a:ext>
            </a:extLst>
          </p:cNvPr>
          <p:cNvGrpSpPr/>
          <p:nvPr/>
        </p:nvGrpSpPr>
        <p:grpSpPr>
          <a:xfrm>
            <a:off x="336549" y="1262266"/>
            <a:ext cx="11518901" cy="1938992"/>
            <a:chOff x="350379" y="5122720"/>
            <a:chExt cx="11323176" cy="1938992"/>
          </a:xfrm>
        </p:grpSpPr>
        <p:sp>
          <p:nvSpPr>
            <p:cNvPr id="4" name="TextBox 3">
              <a:extLst>
                <a:ext uri="{FF2B5EF4-FFF2-40B4-BE49-F238E27FC236}">
                  <a16:creationId xmlns:a16="http://schemas.microsoft.com/office/drawing/2014/main" id="{53E21241-A46D-CEE3-F3E7-10F29DBA633D}"/>
                </a:ext>
              </a:extLst>
            </p:cNvPr>
            <p:cNvSpPr txBox="1"/>
            <p:nvPr/>
          </p:nvSpPr>
          <p:spPr>
            <a:xfrm>
              <a:off x="350379" y="5492052"/>
              <a:ext cx="11323176" cy="1569660"/>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When you play the game of thrones, you win or you die.</a:t>
              </a:r>
            </a:p>
            <a:p>
              <a:r>
                <a:rPr lang="en-GB" sz="1600" dirty="0">
                  <a:latin typeface="Consolas" panose="020B0609020204030204" pitchFamily="49" charset="0"/>
                </a:rPr>
                <a:t>Welcome to the wedding, lord Bruno.</a:t>
              </a:r>
            </a:p>
            <a:p>
              <a:r>
                <a:rPr lang="en-GB" sz="1600" dirty="0">
                  <a:latin typeface="Consolas" panose="020B0609020204030204" pitchFamily="49" charset="0"/>
                </a:rPr>
                <a:t>Luka </a:t>
              </a:r>
              <a:r>
                <a:rPr lang="en-GB" sz="1600" dirty="0" err="1">
                  <a:latin typeface="Consolas" panose="020B0609020204030204" pitchFamily="49" charset="0"/>
                </a:rPr>
                <a:t>Darkeagle</a:t>
              </a:r>
              <a:endParaRPr lang="en-GB" sz="1600" dirty="0">
                <a:latin typeface="Consolas" panose="020B0609020204030204" pitchFamily="49" charset="0"/>
              </a:endParaRPr>
            </a:p>
            <a:p>
              <a:r>
                <a:rPr lang="en-GB" sz="1600" dirty="0">
                  <a:latin typeface="Consolas" panose="020B0609020204030204" pitchFamily="49" charset="0"/>
                </a:rPr>
                <a:t>Filip </a:t>
              </a:r>
              <a:r>
                <a:rPr lang="en-GB" sz="1600" dirty="0" err="1">
                  <a:latin typeface="Consolas" panose="020B0609020204030204" pitchFamily="49" charset="0"/>
                </a:rPr>
                <a:t>Ironheart</a:t>
              </a:r>
              <a:endParaRPr lang="en-GB" sz="1600" dirty="0">
                <a:latin typeface="Consolas" panose="020B0609020204030204" pitchFamily="49" charset="0"/>
              </a:endParaRPr>
            </a:p>
            <a:p>
              <a:r>
                <a:rPr lang="en-GB" sz="1600" dirty="0" err="1">
                  <a:latin typeface="Consolas" panose="020B0609020204030204" pitchFamily="49" charset="0"/>
                </a:rPr>
                <a:t>Terezija</a:t>
              </a:r>
              <a:r>
                <a:rPr lang="en-GB" sz="1600" dirty="0">
                  <a:latin typeface="Consolas" panose="020B0609020204030204" pitchFamily="49" charset="0"/>
                </a:rPr>
                <a:t> Sunseeker</a:t>
              </a:r>
            </a:p>
            <a:p>
              <a:r>
                <a:rPr lang="en-GB" sz="1600" dirty="0">
                  <a:latin typeface="Consolas" panose="020B0609020204030204" pitchFamily="49" charset="0"/>
                </a:rPr>
                <a:t>Welcome to the wedding, lord Martin </a:t>
              </a:r>
              <a:r>
                <a:rPr lang="en-GB" sz="1600" dirty="0" err="1">
                  <a:latin typeface="Consolas" panose="020B0609020204030204" pitchFamily="49" charset="0"/>
                </a:rPr>
                <a:t>Ironheart</a:t>
              </a:r>
              <a:r>
                <a:rPr lang="en-GB" sz="1600" dirty="0">
                  <a:latin typeface="Consolas" panose="020B0609020204030204" pitchFamily="49" charset="0"/>
                </a:rPr>
                <a:t>.</a:t>
              </a:r>
            </a:p>
          </p:txBody>
        </p:sp>
        <p:sp>
          <p:nvSpPr>
            <p:cNvPr id="6" name="TextBox 5">
              <a:extLst>
                <a:ext uri="{FF2B5EF4-FFF2-40B4-BE49-F238E27FC236}">
                  <a16:creationId xmlns:a16="http://schemas.microsoft.com/office/drawing/2014/main" id="{18788AE9-4353-41AB-6FB3-72FAD3F9132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5" name="Content Placeholder 2">
            <a:extLst>
              <a:ext uri="{FF2B5EF4-FFF2-40B4-BE49-F238E27FC236}">
                <a16:creationId xmlns:a16="http://schemas.microsoft.com/office/drawing/2014/main" id="{DD054535-CCB4-170E-DD29-3DA99B4CCECC}"/>
              </a:ext>
            </a:extLst>
          </p:cNvPr>
          <p:cNvSpPr>
            <a:spLocks noGrp="1"/>
          </p:cNvSpPr>
          <p:nvPr>
            <p:ph idx="1"/>
          </p:nvPr>
        </p:nvSpPr>
        <p:spPr>
          <a:xfrm>
            <a:off x="302708" y="3429001"/>
            <a:ext cx="11552741" cy="2330938"/>
          </a:xfrm>
        </p:spPr>
        <p:txBody>
          <a:bodyPr>
            <a:normAutofit/>
          </a:bodyPr>
          <a:lstStyle/>
          <a:p>
            <a:pPr marL="0" indent="0">
              <a:lnSpc>
                <a:spcPct val="150000"/>
              </a:lnSpc>
              <a:buNone/>
            </a:pPr>
            <a:r>
              <a:rPr lang="hr-HR" dirty="0">
                <a:solidFill>
                  <a:schemeClr val="bg2">
                    <a:lumMod val="50000"/>
                  </a:schemeClr>
                </a:solidFill>
              </a:rPr>
              <a:t>Moguće je rabiti podrazumijevane vrijednosti za argumente</a:t>
            </a: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dopušta imenovane argumente (poput Pythona), tako da se eksplicitno prilikom poziva vidi koja vrijednost se rabi za koji argument</a:t>
            </a:r>
          </a:p>
        </p:txBody>
      </p:sp>
    </p:spTree>
    <p:extLst>
      <p:ext uri="{BB962C8B-B14F-4D97-AF65-F5344CB8AC3E}">
        <p14:creationId xmlns:p14="http://schemas.microsoft.com/office/powerpoint/2010/main" val="4709655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https://kotlinlang.org/docs/functions.html</a:t>
            </a:r>
          </a:p>
          <a:p>
            <a:pPr marL="0" indent="0">
              <a:lnSpc>
                <a:spcPct val="150000"/>
              </a:lnSpc>
              <a:buNone/>
            </a:pPr>
            <a:r>
              <a:rPr lang="hr-HR" sz="2000" dirty="0">
                <a:solidFill>
                  <a:schemeClr val="bg2">
                    <a:lumMod val="50000"/>
                  </a:schemeClr>
                </a:solidFill>
                <a:hlinkClick r:id="rId4"/>
              </a:rPr>
              <a:t>https://www.programiz.com/kotlin-programming/functions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32509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računa </a:t>
              </a:r>
              <a:r>
                <a:rPr lang="hr-HR" i="1" dirty="0">
                  <a:latin typeface="Consolas" panose="020B0609020204030204" pitchFamily="49" charset="0"/>
                </a:rPr>
                <a:t>n-</a:t>
              </a:r>
              <a:r>
                <a:rPr lang="hr-HR" dirty="0">
                  <a:latin typeface="Consolas" panose="020B0609020204030204" pitchFamily="49" charset="0"/>
                </a:rPr>
                <a:t>tu potenciju predanog joj broja. Rabiti for petlju, potencija i broj su predstavljeni parametrima funkcije. Testirajte napisanu funkciju.</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864037"/>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 broj određuje je li on prost ili ne. Prost broj djeljiv je samo s brojem 1 i sa samim sobom. Broj predstavlja parametar funkcije. Koristiti neku od petlji obrađenih ranije.</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37322409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663943"/>
            <a:ext cx="10637838" cy="4010026"/>
          </a:xfrm>
        </p:spPr>
        <p:txBody>
          <a:bodyPr>
            <a:normAutofit lnSpcReduction="10000"/>
          </a:bodyPr>
          <a:lstStyle/>
          <a:p>
            <a:pPr marL="0" indent="0">
              <a:lnSpc>
                <a:spcPct val="150000"/>
              </a:lnSpc>
              <a:buNone/>
            </a:pPr>
            <a:r>
              <a:rPr lang="hr-HR" dirty="0">
                <a:solidFill>
                  <a:schemeClr val="bg2">
                    <a:lumMod val="50000"/>
                  </a:schemeClr>
                </a:solidFill>
              </a:rPr>
              <a:t>Nizovi znakova predstavljeni su tipom podatka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Pristup elementima moguće je preko indeksnog operatora []</a:t>
            </a: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su nepromjenjivi, svaka izmjena </a:t>
            </a:r>
            <a:r>
              <a:rPr lang="hr-HR" dirty="0" err="1">
                <a:solidFill>
                  <a:schemeClr val="bg2">
                    <a:lumMod val="50000"/>
                  </a:schemeClr>
                </a:solidFill>
              </a:rPr>
              <a:t>stringa</a:t>
            </a:r>
            <a:r>
              <a:rPr lang="hr-HR" dirty="0">
                <a:solidFill>
                  <a:schemeClr val="bg2">
                    <a:lumMod val="50000"/>
                  </a:schemeClr>
                </a:solidFill>
              </a:rPr>
              <a:t> stvara novi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se mogu spajati, čime nastaje novi </a:t>
            </a:r>
            <a:r>
              <a:rPr lang="hr-HR" dirty="0" err="1">
                <a:solidFill>
                  <a:schemeClr val="bg2">
                    <a:lumMod val="50000"/>
                  </a:schemeClr>
                </a:solidFill>
              </a:rPr>
              <a:t>string</a:t>
            </a:r>
            <a:r>
              <a:rPr lang="hr-HR" dirty="0">
                <a:solidFill>
                  <a:schemeClr val="bg2">
                    <a:lumMod val="50000"/>
                  </a:schemeClr>
                </a:solidFill>
              </a:rPr>
              <a:t>, a za te potrebe rabe se najčešće operator + ili interpolacija </a:t>
            </a:r>
            <a:r>
              <a:rPr lang="hr-HR" dirty="0" err="1">
                <a:solidFill>
                  <a:schemeClr val="bg2">
                    <a:lumMod val="50000"/>
                  </a:schemeClr>
                </a:solidFill>
              </a:rPr>
              <a:t>stringova</a:t>
            </a:r>
            <a:r>
              <a:rPr lang="hr-HR" dirty="0">
                <a:solidFill>
                  <a:schemeClr val="bg2">
                    <a:lumMod val="50000"/>
                  </a:schemeClr>
                </a:solidFill>
              </a:rPr>
              <a:t> (kao ranije na predavanjima)</a:t>
            </a:r>
          </a:p>
        </p:txBody>
      </p:sp>
      <p:pic>
        <p:nvPicPr>
          <p:cNvPr id="3" name="Picture 2">
            <a:extLst>
              <a:ext uri="{FF2B5EF4-FFF2-40B4-BE49-F238E27FC236}">
                <a16:creationId xmlns:a16="http://schemas.microsoft.com/office/drawing/2014/main" id="{2696655F-592B-00CA-431F-A46003507655}"/>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580187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84731" y="30502"/>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587696"/>
            <a:ext cx="11518901" cy="5386090"/>
            <a:chOff x="434412" y="1958949"/>
            <a:chExt cx="11323176" cy="538609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501675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Dracarys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"The night watch"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pointsPerSegment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word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0000"/>
                  </a:solidFill>
                  <a:effectLst/>
                  <a:latin typeface="JetBrains Mono"/>
                </a:rPr>
                <a:t>pointsPerSegment</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vowels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setOf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i</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o'</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'u</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for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vowels</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5969617"/>
            <a:ext cx="11518901" cy="892552"/>
            <a:chOff x="350379" y="5122720"/>
            <a:chExt cx="11323176" cy="892552"/>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10</a:t>
              </a:r>
            </a:p>
            <a:p>
              <a:r>
                <a:rPr lang="en-GB" sz="1400" dirty="0">
                  <a:latin typeface="Consolas" panose="020B0609020204030204" pitchFamily="49" charset="0"/>
                </a:rPr>
                <a:t>21</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5994F2A9-3A43-BAEE-5914-D28329671E9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2900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https://kotlinlang.org/docs/strings.html</a:t>
            </a:r>
            <a:endParaRPr lang="hr-HR" sz="2000" dirty="0">
              <a:solidFill>
                <a:schemeClr val="bg2">
                  <a:lumMod val="50000"/>
                </a:schemeClr>
              </a:solidFill>
              <a:hlinkClick r:id="rId4"/>
            </a:endParaRPr>
          </a:p>
          <a:p>
            <a:pPr marL="0" indent="0">
              <a:lnSpc>
                <a:spcPct val="150000"/>
              </a:lnSpc>
              <a:buNone/>
            </a:pPr>
            <a:r>
              <a:rPr lang="hr-HR" sz="2000" dirty="0">
                <a:solidFill>
                  <a:schemeClr val="bg2">
                    <a:lumMod val="50000"/>
                  </a:schemeClr>
                </a:solidFill>
                <a:hlinkClick r:id="rId5"/>
              </a:rPr>
              <a:t>https://www.baeldung.com/kotlin/strings-series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2939994"/>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provjerava bi li on činio dovoljno jaku lozinku. Da bi to činio, mora sadržavati barem jedno veliko slovo, jedan broj te biti dug barem 8 znakova.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8" y="4453708"/>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samoglasnika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7" y="5693844"/>
            <a:ext cx="11518901" cy="1015663"/>
            <a:chOff x="350380" y="3065910"/>
            <a:chExt cx="11323176" cy="1015663"/>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jedinstvenih znakova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8160736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OOP</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85000" lnSpcReduction="20000"/>
          </a:bodyPr>
          <a:lstStyle/>
          <a:p>
            <a:pPr marL="0" indent="0">
              <a:lnSpc>
                <a:spcPct val="150000"/>
              </a:lnSpc>
              <a:buNone/>
            </a:pPr>
            <a:r>
              <a:rPr lang="hr-HR" dirty="0">
                <a:solidFill>
                  <a:schemeClr val="bg2">
                    <a:lumMod val="50000"/>
                  </a:schemeClr>
                </a:solidFill>
              </a:rPr>
              <a:t>Paradigma razvoja</a:t>
            </a:r>
          </a:p>
          <a:p>
            <a:pPr marL="0" indent="0">
              <a:lnSpc>
                <a:spcPct val="150000"/>
              </a:lnSpc>
              <a:buNone/>
            </a:pPr>
            <a:r>
              <a:rPr lang="hr-HR" dirty="0">
                <a:solidFill>
                  <a:schemeClr val="bg2">
                    <a:lumMod val="50000"/>
                  </a:schemeClr>
                </a:solidFill>
              </a:rPr>
              <a:t>	Apstrakcija</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Enkapsulacija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	Nasljeđivanje</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Polimorfizam</a:t>
            </a:r>
            <a:endParaRPr lang="hr-HR" dirty="0">
              <a:solidFill>
                <a:schemeClr val="bg2">
                  <a:lumMod val="50000"/>
                </a:schemeClr>
              </a:solidFill>
            </a:endParaRPr>
          </a:p>
          <a:p>
            <a:pPr marL="0" indent="0" algn="just">
              <a:lnSpc>
                <a:spcPct val="150000"/>
              </a:lnSpc>
              <a:buNone/>
            </a:pPr>
            <a:endParaRPr lang="hr-HR" dirty="0">
              <a:solidFill>
                <a:schemeClr val="bg2">
                  <a:lumMod val="50000"/>
                </a:schemeClr>
              </a:solidFill>
            </a:endParaRPr>
          </a:p>
          <a:p>
            <a:pPr marL="0" indent="0" algn="just">
              <a:lnSpc>
                <a:spcPct val="150000"/>
              </a:lnSpc>
              <a:buNone/>
            </a:pPr>
            <a:r>
              <a:rPr lang="hr-HR" dirty="0">
                <a:solidFill>
                  <a:schemeClr val="bg2">
                    <a:lumMod val="50000"/>
                  </a:schemeClr>
                </a:solidFill>
              </a:rPr>
              <a:t>Ideja je prilagoditi programski jezik problemu koji se rješava uvođenjem novih tipova podataka koji grupiranju karakteristike i radnje entiteta uočenih ili u domeni problema ili u domeni rješenja</a:t>
            </a:r>
          </a:p>
        </p:txBody>
      </p:sp>
      <p:pic>
        <p:nvPicPr>
          <p:cNvPr id="3" name="Picture 2">
            <a:extLst>
              <a:ext uri="{FF2B5EF4-FFF2-40B4-BE49-F238E27FC236}">
                <a16:creationId xmlns:a16="http://schemas.microsoft.com/office/drawing/2014/main" id="{3B79F458-F013-4A7E-4F8F-EFB802ABC93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13839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ste vi?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43367" y="5374057"/>
            <a:ext cx="7609165" cy="893394"/>
          </a:xfrm>
        </p:spPr>
        <p:txBody>
          <a:bodyPr>
            <a:normAutofit/>
          </a:bodyPr>
          <a:lstStyle/>
          <a:p>
            <a:pPr marL="0" indent="0" algn="ctr">
              <a:buNone/>
            </a:pPr>
            <a:r>
              <a:rPr lang="hr-HR" sz="2400" dirty="0">
                <a:solidFill>
                  <a:schemeClr val="bg2">
                    <a:lumMod val="50000"/>
                  </a:schemeClr>
                </a:solidFill>
              </a:rPr>
              <a:t>Može potpis?</a:t>
            </a:r>
          </a:p>
          <a:p>
            <a:pPr marL="0" indent="0" algn="ctr">
              <a:buNone/>
            </a:pPr>
            <a:r>
              <a:rPr lang="hr-HR" sz="2400" dirty="0">
                <a:solidFill>
                  <a:schemeClr val="bg2">
                    <a:lumMod val="50000"/>
                  </a:schemeClr>
                </a:solidFill>
              </a:rPr>
              <a:t>https://forms.gle/9SxQQywXPm2HbYwy9</a:t>
            </a:r>
          </a:p>
        </p:txBody>
      </p:sp>
      <p:pic>
        <p:nvPicPr>
          <p:cNvPr id="10" name="Picture 9" descr="A qr code with black squares&#10;&#10;Description automatically generated">
            <a:extLst>
              <a:ext uri="{FF2B5EF4-FFF2-40B4-BE49-F238E27FC236}">
                <a16:creationId xmlns:a16="http://schemas.microsoft.com/office/drawing/2014/main" id="{3E6A6106-948E-C180-31AD-B5CFEDBB81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1753" y="1193431"/>
            <a:ext cx="4278924" cy="4278924"/>
          </a:xfrm>
          <a:prstGeom prst="rect">
            <a:avLst/>
          </a:prstGeom>
        </p:spPr>
      </p:pic>
      <p:pic>
        <p:nvPicPr>
          <p:cNvPr id="14" name="Picture 13">
            <a:extLst>
              <a:ext uri="{FF2B5EF4-FFF2-40B4-BE49-F238E27FC236}">
                <a16:creationId xmlns:a16="http://schemas.microsoft.com/office/drawing/2014/main" id="{68FB0FFB-A291-526F-913B-63EB9DFAE7B4}"/>
              </a:ext>
            </a:extLst>
          </p:cNvPr>
          <p:cNvPicPr>
            <a:picLocks noChangeAspect="1"/>
          </p:cNvPicPr>
          <p:nvPr/>
        </p:nvPicPr>
        <p:blipFill>
          <a:blip r:embed="rId3"/>
          <a:srcRect b="965"/>
          <a:stretch/>
        </p:blipFill>
        <p:spPr>
          <a:xfrm>
            <a:off x="7613271" y="0"/>
            <a:ext cx="4578728" cy="6858000"/>
          </a:xfrm>
          <a:prstGeom prst="rect">
            <a:avLst/>
          </a:prstGeom>
        </p:spPr>
      </p:pic>
    </p:spTree>
    <p:extLst>
      <p:ext uri="{BB962C8B-B14F-4D97-AF65-F5344CB8AC3E}">
        <p14:creationId xmlns:p14="http://schemas.microsoft.com/office/powerpoint/2010/main" val="37822316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Apstrakcija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Predstavljanje koncepta iz domene problema njegovim karakteristikama i očekivanim radnjama</a:t>
            </a:r>
          </a:p>
          <a:p>
            <a:pPr marL="0" indent="0">
              <a:lnSpc>
                <a:spcPct val="150000"/>
              </a:lnSpc>
              <a:buNone/>
            </a:pPr>
            <a:r>
              <a:rPr lang="hr-HR" dirty="0">
                <a:solidFill>
                  <a:schemeClr val="bg2">
                    <a:lumMod val="50000"/>
                  </a:schemeClr>
                </a:solidFill>
              </a:rPr>
              <a:t>Definiranje očekivanja</a:t>
            </a:r>
          </a:p>
          <a:p>
            <a:pPr marL="0" indent="0">
              <a:lnSpc>
                <a:spcPct val="150000"/>
              </a:lnSpc>
              <a:buNone/>
            </a:pPr>
            <a:r>
              <a:rPr lang="hr-HR" dirty="0">
                <a:solidFill>
                  <a:schemeClr val="bg2">
                    <a:lumMod val="50000"/>
                  </a:schemeClr>
                </a:solidFill>
              </a:rPr>
              <a:t>Žarulja? Lik u videoigri? Zmaj u </a:t>
            </a:r>
            <a:r>
              <a:rPr lang="hr-HR" dirty="0" err="1">
                <a:solidFill>
                  <a:schemeClr val="bg2">
                    <a:lumMod val="50000"/>
                  </a:schemeClr>
                </a:solidFill>
              </a:rPr>
              <a:t>GoT</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C0FC9574-5467-767C-EDBF-74C851F48A0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4" name="Picture 4">
            <a:extLst>
              <a:ext uri="{FF2B5EF4-FFF2-40B4-BE49-F238E27FC236}">
                <a16:creationId xmlns:a16="http://schemas.microsoft.com/office/drawing/2014/main" id="{61B7A21B-8897-E3FB-0BC2-DC7B0E28AE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1786" y="2790436"/>
            <a:ext cx="3220402" cy="3487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1745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Korisnički definiran tip podatka</a:t>
            </a:r>
          </a:p>
          <a:p>
            <a:pPr marL="0" indent="0">
              <a:lnSpc>
                <a:spcPct val="150000"/>
              </a:lnSpc>
              <a:buNone/>
            </a:pPr>
            <a:r>
              <a:rPr lang="hr-HR" dirty="0">
                <a:solidFill>
                  <a:schemeClr val="bg2">
                    <a:lumMod val="50000"/>
                  </a:schemeClr>
                </a:solidFill>
              </a:rPr>
              <a:t>Sastoje se od stanja (predstavljeno atributima / svojstvima) i ponašanja (predstavljeno metodama)</a:t>
            </a:r>
          </a:p>
          <a:p>
            <a:pPr marL="0" indent="0">
              <a:lnSpc>
                <a:spcPct val="150000"/>
              </a:lnSpc>
              <a:buNone/>
            </a:pPr>
            <a:r>
              <a:rPr lang="hr-HR" dirty="0">
                <a:solidFill>
                  <a:schemeClr val="bg2">
                    <a:lumMod val="50000"/>
                  </a:schemeClr>
                </a:solidFill>
              </a:rPr>
              <a:t>Klasa je koncept, ideja, nacrt prema kojem se grade objekti</a:t>
            </a:r>
          </a:p>
          <a:p>
            <a:pPr marL="0" indent="0">
              <a:lnSpc>
                <a:spcPct val="150000"/>
              </a:lnSpc>
              <a:buNone/>
            </a:pPr>
            <a:r>
              <a:rPr lang="hr-HR" dirty="0">
                <a:solidFill>
                  <a:schemeClr val="bg2">
                    <a:lumMod val="50000"/>
                  </a:schemeClr>
                </a:solidFill>
              </a:rPr>
              <a:t>Definira se korištenjem ključne riječi </a:t>
            </a:r>
            <a:r>
              <a:rPr lang="hr-HR" dirty="0" err="1">
                <a:solidFill>
                  <a:schemeClr val="bg2">
                    <a:lumMod val="50000"/>
                  </a:schemeClr>
                </a:solidFill>
              </a:rPr>
              <a:t>class</a:t>
            </a:r>
            <a:r>
              <a:rPr lang="hr-HR" dirty="0">
                <a:solidFill>
                  <a:schemeClr val="bg2">
                    <a:lumMod val="50000"/>
                  </a:schemeClr>
                </a:solidFill>
              </a:rPr>
              <a:t> nakon čega se navodi primarni konstruktor i u vitičastim zagradama definira stanje i ponašanje klase</a:t>
            </a:r>
          </a:p>
        </p:txBody>
      </p:sp>
      <p:pic>
        <p:nvPicPr>
          <p:cNvPr id="3" name="Picture 2">
            <a:extLst>
              <a:ext uri="{FF2B5EF4-FFF2-40B4-BE49-F238E27FC236}">
                <a16:creationId xmlns:a16="http://schemas.microsoft.com/office/drawing/2014/main" id="{C785B496-7D7B-C6E9-8CBF-E782CE71812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920422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Stvarna realizacija klase</a:t>
            </a:r>
          </a:p>
          <a:p>
            <a:pPr marL="0" indent="0">
              <a:lnSpc>
                <a:spcPct val="150000"/>
              </a:lnSpc>
              <a:buNone/>
            </a:pPr>
            <a:r>
              <a:rPr lang="hr-HR" dirty="0">
                <a:solidFill>
                  <a:schemeClr val="bg2">
                    <a:lumMod val="50000"/>
                  </a:schemeClr>
                </a:solidFill>
              </a:rPr>
              <a:t>Predstavlja stvarni, fizički entitet, zauzima prostor (memoriju)</a:t>
            </a:r>
          </a:p>
          <a:p>
            <a:pPr marL="0" indent="0">
              <a:lnSpc>
                <a:spcPct val="150000"/>
              </a:lnSpc>
              <a:buNone/>
            </a:pPr>
            <a:r>
              <a:rPr lang="hr-HR" dirty="0">
                <a:solidFill>
                  <a:schemeClr val="bg2">
                    <a:lumMod val="50000"/>
                  </a:schemeClr>
                </a:solidFill>
              </a:rPr>
              <a:t>Nastaje procesom </a:t>
            </a:r>
            <a:r>
              <a:rPr lang="hr-HR" dirty="0" err="1">
                <a:solidFill>
                  <a:schemeClr val="bg2">
                    <a:lumMod val="50000"/>
                  </a:schemeClr>
                </a:solidFill>
              </a:rPr>
              <a:t>instanciranja</a:t>
            </a:r>
            <a:r>
              <a:rPr lang="hr-HR" dirty="0">
                <a:solidFill>
                  <a:schemeClr val="bg2">
                    <a:lumMod val="50000"/>
                  </a:schemeClr>
                </a:solidFill>
              </a:rPr>
              <a:t> klase, naziva se instancom klase </a:t>
            </a:r>
          </a:p>
          <a:p>
            <a:pPr marL="0" indent="0">
              <a:lnSpc>
                <a:spcPct val="150000"/>
              </a:lnSpc>
              <a:buNone/>
            </a:pPr>
            <a:r>
              <a:rPr lang="hr-HR" dirty="0">
                <a:solidFill>
                  <a:schemeClr val="bg2">
                    <a:lumMod val="50000"/>
                  </a:schemeClr>
                </a:solidFill>
              </a:rPr>
              <a:t>Moguće je deklarirati varijable tipa klase (reference) i zatim preko referenci pristupati objektima tražeći od njih usluge (poziv funkcije/metode na objektu)</a:t>
            </a:r>
          </a:p>
        </p:txBody>
      </p:sp>
      <p:pic>
        <p:nvPicPr>
          <p:cNvPr id="3" name="Picture 2">
            <a:extLst>
              <a:ext uri="{FF2B5EF4-FFF2-40B4-BE49-F238E27FC236}">
                <a16:creationId xmlns:a16="http://schemas.microsoft.com/office/drawing/2014/main" id="{83312810-CC79-8736-65B1-1BD8F3FD659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6306635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001912"/>
            <a:ext cx="11518901" cy="1569661"/>
            <a:chOff x="434412" y="1958949"/>
            <a:chExt cx="11323176" cy="156966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class </a:t>
              </a:r>
              <a:r>
                <a:rPr kumimoji="0" lang="en-US" altLang="en-US" b="0" i="0" u="none" strike="noStrike" cap="none" normalizeH="0" baseline="0" dirty="0">
                  <a:ln>
                    <a:noFill/>
                  </a:ln>
                  <a:solidFill>
                    <a:srgbClr val="000000"/>
                  </a:solidFill>
                  <a:effectLst/>
                  <a:latin typeface="JetBrains Mono"/>
                </a:rPr>
                <a:t>Dragon </a:t>
              </a:r>
              <a:r>
                <a:rPr kumimoji="0" lang="en-US" altLang="en-US" b="0" i="0" u="none" strike="noStrike" cap="none" normalizeH="0" baseline="0" dirty="0">
                  <a:ln>
                    <a:noFill/>
                  </a:ln>
                  <a:solidFill>
                    <a:srgbClr val="808080"/>
                  </a:solidFill>
                  <a:effectLst/>
                  <a:latin typeface="JetBrains Mono"/>
                </a:rPr>
                <a:t>constructor</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a:ln>
                    <a:noFill/>
                  </a:ln>
                  <a:solidFill>
                    <a:srgbClr val="871094"/>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health</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871094"/>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6" y="5517533"/>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Drogon</a:t>
              </a:r>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grpSp>
        <p:nvGrpSpPr>
          <p:cNvPr id="15" name="Group 14">
            <a:extLst>
              <a:ext uri="{FF2B5EF4-FFF2-40B4-BE49-F238E27FC236}">
                <a16:creationId xmlns:a16="http://schemas.microsoft.com/office/drawing/2014/main" id="{272C3E4A-D10B-D390-C48F-0309850BF500}"/>
              </a:ext>
            </a:extLst>
          </p:cNvPr>
          <p:cNvGrpSpPr/>
          <p:nvPr/>
        </p:nvGrpSpPr>
        <p:grpSpPr>
          <a:xfrm>
            <a:off x="336548" y="2771268"/>
            <a:ext cx="11518901" cy="738664"/>
            <a:chOff x="434412" y="1958949"/>
            <a:chExt cx="11323176" cy="738664"/>
          </a:xfrm>
        </p:grpSpPr>
        <p:sp>
          <p:nvSpPr>
            <p:cNvPr id="16" name="TextBox 15">
              <a:extLst>
                <a:ext uri="{FF2B5EF4-FFF2-40B4-BE49-F238E27FC236}">
                  <a16:creationId xmlns:a16="http://schemas.microsoft.com/office/drawing/2014/main" id="{3C344D52-9235-F3BD-F7EE-192A82E73C0F}"/>
                </a:ext>
              </a:extLst>
            </p:cNvPr>
            <p:cNvSpPr txBox="1"/>
            <p:nvPr/>
          </p:nvSpPr>
          <p:spPr>
            <a:xfrm>
              <a:off x="434412" y="2328281"/>
              <a:ext cx="11323176" cy="36933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class </a:t>
              </a:r>
              <a:r>
                <a:rPr kumimoji="0" lang="en-US" altLang="en-US" sz="1800" b="0" i="0" u="none" strike="noStrike" cap="none" normalizeH="0" baseline="0" dirty="0">
                  <a:ln>
                    <a:noFill/>
                  </a:ln>
                  <a:solidFill>
                    <a:srgbClr val="000000"/>
                  </a:solidFill>
                  <a:effectLst/>
                  <a:latin typeface="JetBrains Mono"/>
                </a:rPr>
                <a:t>Dragon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871094"/>
                  </a:solidFill>
                  <a:effectLst/>
                  <a:latin typeface="JetBrains Mono"/>
                </a:rPr>
                <a:t>health</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String</a:t>
              </a: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7" name="TextBox 16">
              <a:extLst>
                <a:ext uri="{FF2B5EF4-FFF2-40B4-BE49-F238E27FC236}">
                  <a16:creationId xmlns:a16="http://schemas.microsoft.com/office/drawing/2014/main" id="{E029E2E4-AFCE-95A3-2D54-B7345499FD5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9" name="Group 18">
            <a:extLst>
              <a:ext uri="{FF2B5EF4-FFF2-40B4-BE49-F238E27FC236}">
                <a16:creationId xmlns:a16="http://schemas.microsoft.com/office/drawing/2014/main" id="{A4C82AA1-9C4C-8E36-83E2-BD527163928D}"/>
              </a:ext>
            </a:extLst>
          </p:cNvPr>
          <p:cNvGrpSpPr/>
          <p:nvPr/>
        </p:nvGrpSpPr>
        <p:grpSpPr>
          <a:xfrm>
            <a:off x="336547" y="3717400"/>
            <a:ext cx="11518901" cy="1569661"/>
            <a:chOff x="434412" y="1958949"/>
            <a:chExt cx="11323176" cy="1569661"/>
          </a:xfrm>
        </p:grpSpPr>
        <p:sp>
          <p:nvSpPr>
            <p:cNvPr id="20" name="TextBox 19">
              <a:extLst>
                <a:ext uri="{FF2B5EF4-FFF2-40B4-BE49-F238E27FC236}">
                  <a16:creationId xmlns:a16="http://schemas.microsoft.com/office/drawing/2014/main" id="{EB28F2D4-4FAE-C59D-628A-59A352A0BCB0}"/>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runExample12</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drogon</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Dragon(</a:t>
              </a:r>
              <a:r>
                <a:rPr kumimoji="0" lang="en-US" altLang="en-US" sz="1800" b="0" i="0" u="none" strike="noStrike" cap="none" normalizeH="0" baseline="0" dirty="0">
                  <a:ln>
                    <a:noFill/>
                  </a:ln>
                  <a:solidFill>
                    <a:srgbClr val="1750EB"/>
                  </a:solidFill>
                  <a:effectLst/>
                  <a:latin typeface="JetBrains Mono"/>
                </a:rPr>
                <a:t>100</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err="1">
                  <a:ln>
                    <a:noFill/>
                  </a:ln>
                  <a:solidFill>
                    <a:srgbClr val="067D17"/>
                  </a:solidFill>
                  <a:effectLst/>
                  <a:latin typeface="JetBrains Mono"/>
                </a:rPr>
                <a:t>Drogon</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drogon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21" name="TextBox 20">
              <a:extLst>
                <a:ext uri="{FF2B5EF4-FFF2-40B4-BE49-F238E27FC236}">
                  <a16:creationId xmlns:a16="http://schemas.microsoft.com/office/drawing/2014/main" id="{70A62D5B-4BB3-4F19-C969-3B6A972EDEF0}"/>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Tree>
    <p:extLst>
      <p:ext uri="{BB962C8B-B14F-4D97-AF65-F5344CB8AC3E}">
        <p14:creationId xmlns:p14="http://schemas.microsoft.com/office/powerpoint/2010/main" val="1204002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Uključuje sva svojstva objekta kao i trenutne vrijednosti tih svojstava</a:t>
            </a:r>
          </a:p>
          <a:p>
            <a:pPr marL="0" indent="0">
              <a:lnSpc>
                <a:spcPct val="150000"/>
              </a:lnSpc>
              <a:buNone/>
            </a:pPr>
            <a:r>
              <a:rPr lang="hr-HR" dirty="0">
                <a:solidFill>
                  <a:schemeClr val="tx1">
                    <a:lumMod val="65000"/>
                    <a:lumOff val="35000"/>
                  </a:schemeClr>
                </a:solidFill>
              </a:rPr>
              <a:t>Vrijednosti koje svojstva poprimaju mogu biti jednostavne (npr. količina i sl.) ili mogu biti kompleksne (npr. drugi objekti)</a:t>
            </a:r>
          </a:p>
          <a:p>
            <a:pPr marL="0" indent="0">
              <a:lnSpc>
                <a:spcPct val="150000"/>
              </a:lnSpc>
              <a:buNone/>
            </a:pPr>
            <a:r>
              <a:rPr lang="hr-HR" dirty="0">
                <a:solidFill>
                  <a:schemeClr val="tx1">
                    <a:lumMod val="65000"/>
                    <a:lumOff val="35000"/>
                  </a:schemeClr>
                </a:solidFill>
              </a:rPr>
              <a:t>Uobičajeno se predstavlja atributima, </a:t>
            </a:r>
            <a:r>
              <a:rPr lang="hr-HR" dirty="0" err="1">
                <a:solidFill>
                  <a:schemeClr val="tx1">
                    <a:lumMod val="65000"/>
                    <a:lumOff val="35000"/>
                  </a:schemeClr>
                </a:solidFill>
              </a:rPr>
              <a:t>Kotlin</a:t>
            </a:r>
            <a:r>
              <a:rPr lang="hr-HR" dirty="0">
                <a:solidFill>
                  <a:schemeClr val="tx1">
                    <a:lumMod val="65000"/>
                    <a:lumOff val="35000"/>
                  </a:schemeClr>
                </a:solidFill>
              </a:rPr>
              <a:t> ih nema pa se rabe svojstva</a:t>
            </a:r>
          </a:p>
          <a:p>
            <a:pPr marL="0" indent="0">
              <a:lnSpc>
                <a:spcPct val="150000"/>
              </a:lnSpc>
              <a:buNone/>
            </a:pPr>
            <a:r>
              <a:rPr lang="hr-HR" dirty="0">
                <a:solidFill>
                  <a:schemeClr val="tx1">
                    <a:lumMod val="65000"/>
                    <a:lumOff val="35000"/>
                  </a:schemeClr>
                </a:solidFill>
              </a:rPr>
              <a:t>Svaki objekt ima vlastito stanje, odnosno vlastite atribute</a:t>
            </a:r>
          </a:p>
        </p:txBody>
      </p:sp>
    </p:spTree>
    <p:extLst>
      <p:ext uri="{BB962C8B-B14F-4D97-AF65-F5344CB8AC3E}">
        <p14:creationId xmlns:p14="http://schemas.microsoft.com/office/powerpoint/2010/main" val="27834357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Opći oblik:</a:t>
            </a: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Tip = </a:t>
            </a:r>
            <a:r>
              <a:rPr lang="hr-HR" dirty="0" err="1">
                <a:solidFill>
                  <a:srgbClr val="FC7676"/>
                </a:solidFill>
              </a:rPr>
              <a:t>inicijalizator_svojstva</a:t>
            </a:r>
            <a:endParaRPr lang="hr-HR" dirty="0">
              <a:solidFill>
                <a:srgbClr val="FC7676"/>
              </a:solidFill>
            </a:endParaRP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a:t>
            </a:r>
            <a:r>
              <a:rPr lang="hr-HR" dirty="0" err="1">
                <a:solidFill>
                  <a:srgbClr val="FC7676"/>
                </a:solidFill>
              </a:rPr>
              <a:t>get</a:t>
            </a:r>
            <a:r>
              <a:rPr lang="hr-HR" dirty="0">
                <a:solidFill>
                  <a:srgbClr val="FC7676"/>
                </a:solidFill>
              </a:rPr>
              <a:t> = implementacija</a:t>
            </a: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set(</a:t>
            </a:r>
            <a:r>
              <a:rPr lang="hr-HR" dirty="0" err="1">
                <a:solidFill>
                  <a:srgbClr val="FC7676"/>
                </a:solidFill>
              </a:rPr>
              <a:t>value</a:t>
            </a:r>
            <a:r>
              <a:rPr lang="hr-HR" dirty="0">
                <a:solidFill>
                  <a:srgbClr val="FC7676"/>
                </a:solidFill>
              </a:rPr>
              <a:t>) = implementacija</a:t>
            </a:r>
          </a:p>
          <a:p>
            <a:pPr marL="0" indent="0">
              <a:lnSpc>
                <a:spcPct val="150000"/>
              </a:lnSpc>
              <a:buNone/>
            </a:pPr>
            <a:r>
              <a:rPr lang="hr-HR" dirty="0">
                <a:solidFill>
                  <a:schemeClr val="tx1">
                    <a:lumMod val="65000"/>
                    <a:lumOff val="35000"/>
                  </a:schemeClr>
                </a:solidFill>
              </a:rPr>
              <a:t>Češće korišteno:</a:t>
            </a:r>
            <a:endParaRPr lang="hr-HR" dirty="0">
              <a:solidFill>
                <a:srgbClr val="FC7676"/>
              </a:solidFill>
            </a:endParaRP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 </a:t>
            </a:r>
            <a:r>
              <a:rPr lang="hr-HR" dirty="0" err="1">
                <a:solidFill>
                  <a:srgbClr val="FC7676"/>
                </a:solidFill>
              </a:rPr>
              <a:t>inicijalizator_svojstva</a:t>
            </a:r>
            <a:endParaRPr lang="hr-HR" dirty="0">
              <a:solidFill>
                <a:srgbClr val="FC7676"/>
              </a:solidFill>
            </a:endParaRPr>
          </a:p>
        </p:txBody>
      </p:sp>
    </p:spTree>
    <p:extLst>
      <p:ext uri="{BB962C8B-B14F-4D97-AF65-F5344CB8AC3E}">
        <p14:creationId xmlns:p14="http://schemas.microsoft.com/office/powerpoint/2010/main" val="9812644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Ponašanje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Ponašanje je način na koji se objekt ponaša i reagira u smislu promjene njegova stanja ili slanja poruka drugim objektima.</a:t>
            </a:r>
          </a:p>
          <a:p>
            <a:pPr marL="0" indent="0">
              <a:lnSpc>
                <a:spcPct val="150000"/>
              </a:lnSpc>
              <a:buNone/>
            </a:pPr>
            <a:r>
              <a:rPr lang="hr-HR" dirty="0">
                <a:solidFill>
                  <a:schemeClr val="bg2">
                    <a:lumMod val="50000"/>
                  </a:schemeClr>
                </a:solidFill>
              </a:rPr>
              <a:t>Uobičajeno se implementira pomoću funkcija deklariranih unutar klase (funkcijski članovi, metode).</a:t>
            </a:r>
          </a:p>
        </p:txBody>
      </p:sp>
      <p:pic>
        <p:nvPicPr>
          <p:cNvPr id="3" name="Picture 2">
            <a:extLst>
              <a:ext uri="{FF2B5EF4-FFF2-40B4-BE49-F238E27FC236}">
                <a16:creationId xmlns:a16="http://schemas.microsoft.com/office/drawing/2014/main" id="{58935B32-7CB3-8DB8-8F03-07FAFF7A1197}"/>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35759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Enkapsulacija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gn="just">
              <a:lnSpc>
                <a:spcPct val="150000"/>
              </a:lnSpc>
              <a:buNone/>
            </a:pPr>
            <a:r>
              <a:rPr lang="hr-HR" dirty="0">
                <a:solidFill>
                  <a:schemeClr val="tx1">
                    <a:lumMod val="65000"/>
                    <a:lumOff val="35000"/>
                  </a:schemeClr>
                </a:solidFill>
              </a:rPr>
              <a:t>Proces grupiranja podataka i metoda koje na njima rade u klasu te razdvajanja javnog sučelja apstrakcije od njegove implementacije pri čemu implementacija mora biti skrivena.</a:t>
            </a:r>
          </a:p>
          <a:p>
            <a:pPr marL="0" indent="0" algn="just">
              <a:lnSpc>
                <a:spcPct val="150000"/>
              </a:lnSpc>
              <a:buNone/>
            </a:pPr>
            <a:r>
              <a:rPr lang="hr-HR" dirty="0">
                <a:solidFill>
                  <a:schemeClr val="tx1">
                    <a:lumMod val="65000"/>
                    <a:lumOff val="35000"/>
                  </a:schemeClr>
                </a:solidFill>
              </a:rPr>
              <a:t>Apstrakcija i </a:t>
            </a:r>
            <a:r>
              <a:rPr lang="hr-HR" dirty="0" err="1">
                <a:solidFill>
                  <a:schemeClr val="tx1">
                    <a:lumMod val="65000"/>
                    <a:lumOff val="35000"/>
                  </a:schemeClr>
                </a:solidFill>
              </a:rPr>
              <a:t>enkapsulacija</a:t>
            </a:r>
            <a:r>
              <a:rPr lang="hr-HR" dirty="0">
                <a:solidFill>
                  <a:schemeClr val="tx1">
                    <a:lumMod val="65000"/>
                    <a:lumOff val="35000"/>
                  </a:schemeClr>
                </a:solidFill>
              </a:rPr>
              <a:t> su komplementarne</a:t>
            </a:r>
          </a:p>
          <a:p>
            <a:pPr lvl="1" algn="just">
              <a:lnSpc>
                <a:spcPct val="150000"/>
              </a:lnSpc>
            </a:pPr>
            <a:r>
              <a:rPr lang="hr-HR" dirty="0">
                <a:solidFill>
                  <a:schemeClr val="tx1">
                    <a:lumMod val="65000"/>
                    <a:lumOff val="35000"/>
                  </a:schemeClr>
                </a:solidFill>
              </a:rPr>
              <a:t>Apstrakcija mora prethoditi </a:t>
            </a:r>
            <a:r>
              <a:rPr lang="hr-HR" dirty="0" err="1">
                <a:solidFill>
                  <a:schemeClr val="tx1">
                    <a:lumMod val="65000"/>
                    <a:lumOff val="35000"/>
                  </a:schemeClr>
                </a:solidFill>
              </a:rPr>
              <a:t>enkapsulaciji</a:t>
            </a:r>
            <a:r>
              <a:rPr lang="hr-HR" dirty="0">
                <a:solidFill>
                  <a:schemeClr val="tx1">
                    <a:lumMod val="65000"/>
                    <a:lumOff val="35000"/>
                  </a:schemeClr>
                </a:solidFill>
              </a:rPr>
              <a:t>.</a:t>
            </a:r>
          </a:p>
          <a:p>
            <a:pPr lvl="1" algn="just">
              <a:lnSpc>
                <a:spcPct val="150000"/>
              </a:lnSpc>
            </a:pPr>
            <a:r>
              <a:rPr lang="hr-HR" dirty="0">
                <a:solidFill>
                  <a:schemeClr val="tx1">
                    <a:lumMod val="65000"/>
                    <a:lumOff val="35000"/>
                  </a:schemeClr>
                </a:solidFill>
              </a:rPr>
              <a:t>Da bi apstrakcija bila moguća, implementacije mora biti </a:t>
            </a:r>
            <a:r>
              <a:rPr lang="hr-HR" dirty="0" err="1">
                <a:solidFill>
                  <a:schemeClr val="tx1">
                    <a:lumMod val="65000"/>
                    <a:lumOff val="35000"/>
                  </a:schemeClr>
                </a:solidFill>
              </a:rPr>
              <a:t>enkapsulirana</a:t>
            </a:r>
            <a:r>
              <a:rPr lang="hr-HR" dirty="0">
                <a:solidFill>
                  <a:schemeClr val="tx1">
                    <a:lumMod val="65000"/>
                    <a:lumOff val="35000"/>
                  </a:schemeClr>
                </a:solidFill>
              </a:rPr>
              <a:t>. </a:t>
            </a:r>
          </a:p>
          <a:p>
            <a:pPr marL="0" indent="0" algn="just">
              <a:lnSpc>
                <a:spcPct val="150000"/>
              </a:lnSpc>
              <a:buNone/>
            </a:pPr>
            <a:r>
              <a:rPr lang="hr-HR" dirty="0">
                <a:solidFill>
                  <a:schemeClr val="tx1">
                    <a:lumMod val="65000"/>
                    <a:lumOff val="35000"/>
                  </a:schemeClr>
                </a:solidFill>
              </a:rPr>
              <a:t>Najčešće se ostvaruje skrivanjem informacija.</a:t>
            </a:r>
          </a:p>
          <a:p>
            <a:pPr lvl="1" algn="just">
              <a:lnSpc>
                <a:spcPct val="150000"/>
              </a:lnSpc>
            </a:pPr>
            <a:r>
              <a:rPr lang="hr-HR" dirty="0">
                <a:solidFill>
                  <a:schemeClr val="tx1">
                    <a:lumMod val="65000"/>
                    <a:lumOff val="35000"/>
                  </a:schemeClr>
                </a:solidFill>
              </a:rPr>
              <a:t>Skriva se struktura klase, kao i implementacija metoda.</a:t>
            </a:r>
          </a:p>
        </p:txBody>
      </p:sp>
      <p:pic>
        <p:nvPicPr>
          <p:cNvPr id="3" name="Picture 2">
            <a:extLst>
              <a:ext uri="{FF2B5EF4-FFF2-40B4-BE49-F238E27FC236}">
                <a16:creationId xmlns:a16="http://schemas.microsoft.com/office/drawing/2014/main" id="{D755FF5E-3135-3C8C-E6F7-6A3C12175126}"/>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9358745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Prava pristupa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nSpc>
                <a:spcPct val="150000"/>
              </a:lnSpc>
              <a:buNone/>
            </a:pPr>
            <a:r>
              <a:rPr lang="hr-HR" dirty="0">
                <a:solidFill>
                  <a:schemeClr val="bg2">
                    <a:lumMod val="50000"/>
                  </a:schemeClr>
                </a:solidFill>
              </a:rPr>
              <a:t>Najjednostavniji način za ostvarivanje </a:t>
            </a:r>
            <a:r>
              <a:rPr lang="hr-HR" dirty="0" err="1">
                <a:solidFill>
                  <a:schemeClr val="bg2">
                    <a:lumMod val="50000"/>
                  </a:schemeClr>
                </a:solidFill>
              </a:rPr>
              <a:t>enkapsulacije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Skrivanje implementacije</a:t>
            </a:r>
          </a:p>
          <a:p>
            <a:pPr marL="0" indent="0">
              <a:lnSpc>
                <a:spcPct val="150000"/>
              </a:lnSpc>
              <a:buNone/>
            </a:pPr>
            <a:r>
              <a:rPr lang="hr-HR" dirty="0">
                <a:solidFill>
                  <a:schemeClr val="bg2">
                    <a:lumMod val="50000"/>
                  </a:schemeClr>
                </a:solidFill>
              </a:rPr>
              <a:t>Ograničavanje pristupa članovima klase</a:t>
            </a:r>
          </a:p>
          <a:p>
            <a:pPr marL="0" indent="0">
              <a:lnSpc>
                <a:spcPct val="150000"/>
              </a:lnSpc>
              <a:buNone/>
            </a:pPr>
            <a:r>
              <a:rPr lang="hr-HR" dirty="0">
                <a:solidFill>
                  <a:schemeClr val="bg2">
                    <a:lumMod val="50000"/>
                  </a:schemeClr>
                </a:solidFill>
              </a:rPr>
              <a:t>U Kotlinu 4 tipa</a:t>
            </a:r>
          </a:p>
          <a:p>
            <a:pPr lvl="1">
              <a:lnSpc>
                <a:spcPct val="150000"/>
              </a:lnSpc>
            </a:pPr>
            <a:r>
              <a:rPr lang="hr-HR" dirty="0" err="1">
                <a:solidFill>
                  <a:schemeClr val="bg2">
                    <a:lumMod val="50000"/>
                  </a:schemeClr>
                </a:solidFill>
              </a:rPr>
              <a:t>public</a:t>
            </a:r>
            <a:endParaRPr lang="hr-HR" dirty="0">
              <a:solidFill>
                <a:schemeClr val="bg2">
                  <a:lumMod val="50000"/>
                </a:schemeClr>
              </a:solidFill>
            </a:endParaRPr>
          </a:p>
          <a:p>
            <a:pPr lvl="1">
              <a:lnSpc>
                <a:spcPct val="150000"/>
              </a:lnSpc>
            </a:pPr>
            <a:r>
              <a:rPr lang="hr-HR" dirty="0" err="1">
                <a:solidFill>
                  <a:schemeClr val="bg2">
                    <a:lumMod val="50000"/>
                  </a:schemeClr>
                </a:solidFill>
              </a:rPr>
              <a:t>private</a:t>
            </a:r>
            <a:endParaRPr lang="hr-HR" dirty="0">
              <a:solidFill>
                <a:schemeClr val="bg2">
                  <a:lumMod val="50000"/>
                </a:schemeClr>
              </a:solidFill>
            </a:endParaRPr>
          </a:p>
          <a:p>
            <a:pPr lvl="1">
              <a:lnSpc>
                <a:spcPct val="150000"/>
              </a:lnSpc>
            </a:pPr>
            <a:r>
              <a:rPr lang="hr-HR" dirty="0" err="1">
                <a:solidFill>
                  <a:schemeClr val="bg2">
                    <a:lumMod val="50000"/>
                  </a:schemeClr>
                </a:solidFill>
              </a:rPr>
              <a:t>protected</a:t>
            </a:r>
            <a:endParaRPr lang="hr-HR" dirty="0">
              <a:solidFill>
                <a:schemeClr val="bg2">
                  <a:lumMod val="50000"/>
                </a:schemeClr>
              </a:solidFill>
            </a:endParaRPr>
          </a:p>
          <a:p>
            <a:pPr lvl="1">
              <a:lnSpc>
                <a:spcPct val="150000"/>
              </a:lnSpc>
            </a:pPr>
            <a:r>
              <a:rPr lang="hr-HR" dirty="0" err="1">
                <a:solidFill>
                  <a:schemeClr val="bg2">
                    <a:lumMod val="50000"/>
                  </a:schemeClr>
                </a:solidFill>
              </a:rPr>
              <a:t>internal</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524B2EC1-49FF-7072-CDCD-5945C059783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5113254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 i ponašanje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800100"/>
            <a:ext cx="11518901" cy="5879709"/>
            <a:chOff x="434412" y="1958949"/>
            <a:chExt cx="11323176" cy="586103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49170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private set</a:t>
              </a:r>
              <a:r>
                <a:rPr lang="hr-HR" altLang="en-US" sz="1600" dirty="0">
                  <a:solidFill>
                    <a:srgbClr val="000000"/>
                  </a:solidFill>
                  <a:latin typeface="JetBrains Mono"/>
                </a:rPr>
                <a:t>(</a:t>
              </a:r>
              <a:r>
                <a:rPr lang="hr-HR" altLang="en-US" sz="1600" dirty="0" err="1">
                  <a:solidFill>
                    <a:srgbClr val="000000"/>
                  </a:solidFill>
                  <a:latin typeface="JetBrains Mono"/>
                </a:rPr>
                <a:t>value</a:t>
              </a:r>
              <a:r>
                <a:rPr lang="hr-HR" altLang="en-US" sz="1600" dirty="0">
                  <a:solidFill>
                    <a:srgbClr val="000000"/>
                  </a:solidFill>
                  <a:latin typeface="JetBrains Mono"/>
                </a:rPr>
                <a:t>) {</a:t>
              </a:r>
            </a:p>
            <a:p>
              <a:pPr eaLnBrk="0" fontAlgn="base" hangingPunct="0">
                <a:spcBef>
                  <a:spcPct val="0"/>
                </a:spcBef>
                <a:spcAft>
                  <a:spcPct val="0"/>
                </a:spcAft>
              </a:pPr>
              <a:r>
                <a:rPr lang="hr-HR" altLang="en-US" sz="1600" dirty="0">
                  <a:solidFill>
                    <a:srgbClr val="000000"/>
                  </a:solidFill>
                  <a:latin typeface="JetBrains Mono"/>
                </a:rPr>
                <a:t>            </a:t>
              </a:r>
              <a:r>
                <a:rPr lang="hr-HR" altLang="en-US" sz="1600" dirty="0" err="1">
                  <a:solidFill>
                    <a:srgbClr val="000000"/>
                  </a:solidFill>
                  <a:latin typeface="JetBrains Mono"/>
                </a:rPr>
                <a:t>field</a:t>
              </a:r>
              <a:r>
                <a:rPr lang="hr-HR" altLang="en-US" sz="1600" dirty="0">
                  <a:solidFill>
                    <a:srgbClr val="000000"/>
                  </a:solidFill>
                  <a:latin typeface="JetBrains Mono"/>
                </a:rPr>
                <a:t> = </a:t>
              </a:r>
              <a:r>
                <a:rPr lang="hr-HR" altLang="en-US" sz="1600" dirty="0" err="1">
                  <a:solidFill>
                    <a:srgbClr val="000000"/>
                  </a:solidFill>
                  <a:latin typeface="JetBrains Mono"/>
                </a:rPr>
                <a:t>value</a:t>
              </a:r>
              <a:endParaRPr lang="hr-HR" altLang="en-US" sz="1600" dirty="0">
                <a:solidFill>
                  <a:srgbClr val="000000"/>
                </a:solidFill>
                <a:latin typeface="JetBrains Mono"/>
              </a:endParaRPr>
            </a:p>
            <a:p>
              <a:pPr eaLnBrk="0" fontAlgn="base" hangingPunct="0">
                <a:spcBef>
                  <a:spcPct val="0"/>
                </a:spcBef>
                <a:spcAft>
                  <a:spcPct val="0"/>
                </a:spcAft>
              </a:pPr>
              <a:r>
                <a:rPr lang="hr-HR" altLang="en-US" sz="1600" dirty="0">
                  <a:solidFill>
                    <a:srgbClr val="0033B3"/>
                  </a:solidFill>
                  <a:latin typeface="JetBrains Mono"/>
                </a:rPr>
                <a:t>    </a:t>
              </a:r>
              <a:r>
                <a:rPr lang="hr-HR" altLang="en-US" sz="1600" dirty="0">
                  <a:solidFill>
                    <a:srgbClr val="000000"/>
                  </a:solidFill>
                  <a:latin typeface="JetBrains Mono"/>
                </a:rPr>
                <a:t>}</a:t>
              </a:r>
              <a:br>
                <a:rPr kumimoji="0" lang="en-US" altLang="en-US" sz="1600" b="0" i="0" u="none" strike="noStrike" cap="none" normalizeH="0" baseline="0" dirty="0">
                  <a:ln>
                    <a:noFill/>
                  </a:ln>
                  <a:solidFill>
                    <a:srgbClr val="0033B3"/>
                  </a:solidFill>
                  <a:effectLst/>
                  <a:latin typeface="JetBrains Mono"/>
                </a:rPr>
              </a:b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fun </a:t>
              </a:r>
              <a:r>
                <a:rPr kumimoji="0" lang="en-US" altLang="en-US" sz="1600" b="0" i="0" u="none" strike="noStrike" cap="none" normalizeH="0" baseline="0" dirty="0">
                  <a:ln>
                    <a:noFill/>
                  </a:ln>
                  <a:solidFill>
                    <a:srgbClr val="00627A"/>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Math</a:t>
              </a:r>
              <a:r>
                <a:rPr kumimoji="0" lang="en-US" altLang="en-US" sz="1600" b="0" i="0" u="none" strike="noStrike" cap="none" normalizeH="0" baseline="0" dirty="0" err="1">
                  <a:ln>
                    <a:noFill/>
                  </a:ln>
                  <a:solidFill>
                    <a:srgbClr val="080808"/>
                  </a:solidFill>
                  <a:effectLst/>
                  <a:latin typeface="JetBrains Mono"/>
                </a:rPr>
                <a:t>.min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hr-HR"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"Sword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attack damage: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67D17"/>
                  </a:solidFill>
                  <a:effectLst/>
                  <a:latin typeface="JetBrains Mono"/>
                </a:rPr>
                <a:t>, duration: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245405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dirty="0">
              <a:solidFill>
                <a:srgbClr val="FC7676"/>
              </a:solidFill>
            </a:endParaRPr>
          </a:p>
        </p:txBody>
      </p:sp>
      <p:pic>
        <p:nvPicPr>
          <p:cNvPr id="9" name="Picture 8">
            <a:extLst>
              <a:ext uri="{FF2B5EF4-FFF2-40B4-BE49-F238E27FC236}">
                <a16:creationId xmlns:a16="http://schemas.microsoft.com/office/drawing/2014/main" id="{58F0F08D-8663-D162-37AD-18736AF64C97}"/>
              </a:ext>
            </a:extLst>
          </p:cNvPr>
          <p:cNvPicPr>
            <a:picLocks noChangeAspect="1"/>
          </p:cNvPicPr>
          <p:nvPr/>
        </p:nvPicPr>
        <p:blipFill>
          <a:blip r:embed="rId2"/>
          <a:srcRect b="2886"/>
          <a:stretch/>
        </p:blipFill>
        <p:spPr>
          <a:xfrm>
            <a:off x="1259497" y="1255190"/>
            <a:ext cx="4369778" cy="4231490"/>
          </a:xfrm>
          <a:prstGeom prst="rect">
            <a:avLst/>
          </a:prstGeom>
        </p:spPr>
      </p:pic>
      <p:sp>
        <p:nvSpPr>
          <p:cNvPr id="11" name="TextBox 10">
            <a:extLst>
              <a:ext uri="{FF2B5EF4-FFF2-40B4-BE49-F238E27FC236}">
                <a16:creationId xmlns:a16="http://schemas.microsoft.com/office/drawing/2014/main" id="{D1C52663-1FAB-1640-DF76-C5E7890A1B72}"/>
              </a:ext>
            </a:extLst>
          </p:cNvPr>
          <p:cNvSpPr txBox="1"/>
          <p:nvPr/>
        </p:nvSpPr>
        <p:spPr>
          <a:xfrm>
            <a:off x="6705600" y="0"/>
            <a:ext cx="5486400" cy="6871689"/>
          </a:xfrm>
          <a:prstGeom prst="rect">
            <a:avLst/>
          </a:prstGeom>
          <a:noFill/>
        </p:spPr>
        <p:txBody>
          <a:bodyPr wrap="square">
            <a:spAutoFit/>
          </a:bodyPr>
          <a:lstStyle/>
          <a:p>
            <a:pPr>
              <a:lnSpc>
                <a:spcPct val="150000"/>
              </a:lnSpc>
            </a:pPr>
            <a:r>
              <a:rPr lang="hr-HR" sz="4000" dirty="0">
                <a:solidFill>
                  <a:srgbClr val="3F8E93"/>
                </a:solidFill>
              </a:rPr>
              <a:t>Zašto ste vi tu?</a:t>
            </a:r>
          </a:p>
          <a:p>
            <a:pPr>
              <a:lnSpc>
                <a:spcPct val="150000"/>
              </a:lnSpc>
            </a:pPr>
            <a:r>
              <a:rPr lang="hr-HR" sz="2400" dirty="0">
                <a:solidFill>
                  <a:schemeClr val="bg2">
                    <a:lumMod val="50000"/>
                  </a:schemeClr>
                </a:solidFill>
              </a:rPr>
              <a:t>Želite naučiti nešto o razvoju za Android</a:t>
            </a:r>
          </a:p>
          <a:p>
            <a:pPr>
              <a:lnSpc>
                <a:spcPct val="150000"/>
              </a:lnSpc>
            </a:pPr>
            <a:r>
              <a:rPr lang="hr-HR" sz="2400" dirty="0">
                <a:solidFill>
                  <a:schemeClr val="bg2">
                    <a:lumMod val="50000"/>
                  </a:schemeClr>
                </a:solidFill>
              </a:rPr>
              <a:t>Želite upoznati druge ljude</a:t>
            </a:r>
          </a:p>
          <a:p>
            <a:pPr>
              <a:lnSpc>
                <a:spcPct val="150000"/>
              </a:lnSpc>
            </a:pPr>
            <a:r>
              <a:rPr lang="hr-HR" sz="2400" dirty="0">
                <a:solidFill>
                  <a:schemeClr val="bg2">
                    <a:lumMod val="50000"/>
                  </a:schemeClr>
                </a:solidFill>
              </a:rPr>
              <a:t>Želite pomoći drugima</a:t>
            </a:r>
          </a:p>
          <a:p>
            <a:pPr>
              <a:lnSpc>
                <a:spcPct val="150000"/>
              </a:lnSpc>
            </a:pPr>
            <a:endParaRPr lang="hr-HR" sz="2400" dirty="0">
              <a:solidFill>
                <a:schemeClr val="bg2">
                  <a:lumMod val="50000"/>
                </a:schemeClr>
              </a:solidFill>
            </a:endParaRPr>
          </a:p>
          <a:p>
            <a:pPr>
              <a:lnSpc>
                <a:spcPct val="150000"/>
              </a:lnSpc>
            </a:pPr>
            <a:r>
              <a:rPr lang="hr-HR" sz="4000" dirty="0">
                <a:solidFill>
                  <a:srgbClr val="3F8E93"/>
                </a:solidFill>
              </a:rPr>
              <a:t>A kako?</a:t>
            </a:r>
            <a:endParaRPr lang="hr-HR" sz="4000" dirty="0">
              <a:solidFill>
                <a:schemeClr val="bg2">
                  <a:lumMod val="50000"/>
                </a:schemeClr>
              </a:solidFill>
            </a:endParaRPr>
          </a:p>
          <a:p>
            <a:pPr>
              <a:lnSpc>
                <a:spcPct val="150000"/>
              </a:lnSpc>
            </a:pPr>
            <a:r>
              <a:rPr lang="hr-HR" sz="2400" dirty="0">
                <a:solidFill>
                  <a:schemeClr val="bg2">
                    <a:lumMod val="50000"/>
                  </a:schemeClr>
                </a:solidFill>
              </a:rPr>
              <a:t>Pridružite se </a:t>
            </a:r>
            <a:r>
              <a:rPr lang="hr-HR" sz="2400" dirty="0" err="1">
                <a:solidFill>
                  <a:schemeClr val="bg2">
                    <a:lumMod val="50000"/>
                  </a:schemeClr>
                </a:solidFill>
              </a:rPr>
              <a:t>Discordu</a:t>
            </a:r>
            <a:endParaRPr lang="hr-HR" sz="2400" dirty="0">
              <a:solidFill>
                <a:schemeClr val="bg2">
                  <a:lumMod val="50000"/>
                </a:schemeClr>
              </a:solidFill>
            </a:endParaRPr>
          </a:p>
          <a:p>
            <a:pPr>
              <a:lnSpc>
                <a:spcPct val="150000"/>
              </a:lnSpc>
            </a:pPr>
            <a:r>
              <a:rPr lang="hr-HR" sz="2400" dirty="0">
                <a:solidFill>
                  <a:schemeClr val="bg2">
                    <a:lumMod val="50000"/>
                  </a:schemeClr>
                </a:solidFill>
              </a:rPr>
              <a:t>Poslušajte predavanja</a:t>
            </a:r>
          </a:p>
          <a:p>
            <a:pPr>
              <a:lnSpc>
                <a:spcPct val="150000"/>
              </a:lnSpc>
            </a:pPr>
            <a:r>
              <a:rPr lang="hr-HR" sz="2400" dirty="0">
                <a:solidFill>
                  <a:schemeClr val="bg2">
                    <a:lumMod val="50000"/>
                  </a:schemeClr>
                </a:solidFill>
              </a:rPr>
              <a:t>Budite redoviti</a:t>
            </a:r>
          </a:p>
          <a:p>
            <a:pPr>
              <a:lnSpc>
                <a:spcPct val="150000"/>
              </a:lnSpc>
            </a:pPr>
            <a:r>
              <a:rPr lang="hr-HR" sz="2400" dirty="0">
                <a:solidFill>
                  <a:schemeClr val="bg2">
                    <a:lumMod val="50000"/>
                  </a:schemeClr>
                </a:solidFill>
              </a:rPr>
              <a:t>Rješavajte primjere</a:t>
            </a:r>
          </a:p>
          <a:p>
            <a:pPr>
              <a:lnSpc>
                <a:spcPct val="150000"/>
              </a:lnSpc>
            </a:pPr>
            <a:r>
              <a:rPr lang="hr-HR" sz="2400" dirty="0">
                <a:solidFill>
                  <a:schemeClr val="bg2">
                    <a:lumMod val="50000"/>
                  </a:schemeClr>
                </a:solidFill>
              </a:rPr>
              <a:t>Rješavajte zadaće</a:t>
            </a:r>
          </a:p>
        </p:txBody>
      </p:sp>
      <p:sp>
        <p:nvSpPr>
          <p:cNvPr id="2" name="Content Placeholder 2">
            <a:extLst>
              <a:ext uri="{FF2B5EF4-FFF2-40B4-BE49-F238E27FC236}">
                <a16:creationId xmlns:a16="http://schemas.microsoft.com/office/drawing/2014/main" id="{8C6DFB3A-CB5A-2C9A-10C2-4A11A6C30434}"/>
              </a:ext>
            </a:extLst>
          </p:cNvPr>
          <p:cNvSpPr>
            <a:spLocks noGrp="1"/>
          </p:cNvSpPr>
          <p:nvPr>
            <p:ph idx="1"/>
          </p:nvPr>
        </p:nvSpPr>
        <p:spPr>
          <a:xfrm>
            <a:off x="-343367" y="5481880"/>
            <a:ext cx="7609165" cy="561975"/>
          </a:xfrm>
        </p:spPr>
        <p:txBody>
          <a:bodyPr>
            <a:normAutofit/>
          </a:bodyPr>
          <a:lstStyle/>
          <a:p>
            <a:pPr marL="0" indent="0" algn="ctr">
              <a:buNone/>
            </a:pPr>
            <a:r>
              <a:rPr lang="hr-HR" sz="2400" dirty="0">
                <a:solidFill>
                  <a:schemeClr val="bg2">
                    <a:lumMod val="50000"/>
                  </a:schemeClr>
                </a:solidFill>
              </a:rPr>
              <a:t>Kuda vodi ovaj QR?</a:t>
            </a:r>
          </a:p>
        </p:txBody>
      </p:sp>
    </p:spTree>
    <p:extLst>
      <p:ext uri="{BB962C8B-B14F-4D97-AF65-F5344CB8AC3E}">
        <p14:creationId xmlns:p14="http://schemas.microsoft.com/office/powerpoint/2010/main" val="20846214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2923877"/>
            <a:chOff x="434412" y="1958949"/>
            <a:chExt cx="11323176" cy="2923877"/>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runExample13</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4A86E8"/>
                  </a:solidFill>
                  <a:effectLst/>
                  <a:latin typeface="JetBrains Mono"/>
                </a:rPr>
                <a:t>name = </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damage = </a:t>
              </a:r>
              <a:r>
                <a:rPr kumimoji="0" lang="en-US" altLang="en-US" sz="1600" b="0" i="0" u="none" strike="noStrike" cap="none" normalizeH="0" baseline="0" dirty="0">
                  <a:ln>
                    <a:noFill/>
                  </a:ln>
                  <a:solidFill>
                    <a:srgbClr val="1750EB"/>
                  </a:solidFill>
                  <a:effectLst/>
                  <a:latin typeface="JetBrains Mono"/>
                </a:rPr>
                <a:t>3</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durability = </a:t>
              </a:r>
              <a:r>
                <a:rPr kumimoji="0" lang="en-US" altLang="en-US" sz="1600" b="0" i="0" u="none" strike="noStrike" cap="none" normalizeH="0" baseline="0" dirty="0">
                  <a:ln>
                    <a:noFill/>
                  </a:ln>
                  <a:solidFill>
                    <a:srgbClr val="1750EB"/>
                  </a:solidFill>
                  <a:effectLst/>
                  <a:latin typeface="JetBrains Mono"/>
                </a:rPr>
                <a:t>300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4A86E8"/>
                  </a:solidFill>
                  <a:effectLst/>
                  <a:latin typeface="JetBrains Mono"/>
                </a:rPr>
                <a:t>hits = </a:t>
              </a:r>
              <a:r>
                <a:rPr kumimoji="0" lang="en-US" altLang="en-US" sz="1600" b="0" i="0" u="none" strike="noStrike" cap="none" normalizeH="0" baseline="0" dirty="0">
                  <a:ln>
                    <a:noFill/>
                  </a:ln>
                  <a:solidFill>
                    <a:srgbClr val="1750EB"/>
                  </a:solidFill>
                  <a:effectLst/>
                  <a:latin typeface="JetBrains Mono"/>
                </a:rPr>
                <a:t>12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1323439"/>
            <a:chOff x="350379" y="5122720"/>
            <a:chExt cx="11323176" cy="132343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 Longclaw, attack damage: 1, duration: 100.</a:t>
              </a:r>
            </a:p>
            <a:p>
              <a:r>
                <a:rPr lang="en-GB" sz="1400" dirty="0">
                  <a:latin typeface="Consolas" panose="020B0609020204030204" pitchFamily="49" charset="0"/>
                </a:rPr>
                <a:t>12</a:t>
              </a:r>
            </a:p>
            <a:p>
              <a:r>
                <a:rPr lang="en-GB" sz="1400" dirty="0">
                  <a:latin typeface="Consolas" panose="020B0609020204030204" pitchFamily="49" charset="0"/>
                </a:rPr>
                <a:t>Sword Longclaw, attack damage: 1, duration: 88.</a:t>
              </a:r>
            </a:p>
            <a:p>
              <a:r>
                <a:rPr lang="en-GB" sz="1400" dirty="0">
                  <a:latin typeface="Consolas" panose="020B0609020204030204" pitchFamily="49" charset="0"/>
                </a:rPr>
                <a:t>Sword Longclaw, attack damage: 1, duration: 100.</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579355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a:bodyPr>
          <a:lstStyle/>
          <a:p>
            <a:pPr marL="0" indent="0">
              <a:lnSpc>
                <a:spcPct val="150000"/>
              </a:lnSpc>
              <a:buNone/>
            </a:pPr>
            <a:r>
              <a:rPr lang="hr-HR" dirty="0">
                <a:solidFill>
                  <a:schemeClr val="bg2">
                    <a:lumMod val="50000"/>
                  </a:schemeClr>
                </a:solidFill>
              </a:rPr>
              <a:t>Da bi se objekti mogli rabiti (upućivati im zahtjeve, odnosno na njima pozivati metode), moraju biti stvoreni</a:t>
            </a:r>
          </a:p>
          <a:p>
            <a:pPr marL="0" indent="0">
              <a:lnSpc>
                <a:spcPct val="150000"/>
              </a:lnSpc>
              <a:buNone/>
            </a:pPr>
            <a:r>
              <a:rPr lang="hr-HR" dirty="0">
                <a:solidFill>
                  <a:schemeClr val="bg2">
                    <a:lumMod val="50000"/>
                  </a:schemeClr>
                </a:solidFill>
              </a:rPr>
              <a:t>Stvaranje objekta = </a:t>
            </a:r>
            <a:r>
              <a:rPr lang="hr-HR" dirty="0" err="1">
                <a:solidFill>
                  <a:schemeClr val="bg2">
                    <a:lumMod val="50000"/>
                  </a:schemeClr>
                </a:solidFill>
              </a:rPr>
              <a:t>instanciranje</a:t>
            </a:r>
            <a:r>
              <a:rPr lang="hr-HR" dirty="0">
                <a:solidFill>
                  <a:schemeClr val="bg2">
                    <a:lumMod val="50000"/>
                  </a:schemeClr>
                </a:solidFill>
              </a:rPr>
              <a:t> klase</a:t>
            </a:r>
          </a:p>
          <a:p>
            <a:pPr marL="0" indent="0">
              <a:lnSpc>
                <a:spcPct val="150000"/>
              </a:lnSpc>
              <a:buNone/>
            </a:pPr>
            <a:r>
              <a:rPr lang="hr-HR" dirty="0">
                <a:solidFill>
                  <a:schemeClr val="bg2">
                    <a:lumMod val="50000"/>
                  </a:schemeClr>
                </a:solidFill>
              </a:rPr>
              <a:t>Poziva se posebna metoda klase koja se zove konstruktor</a:t>
            </a:r>
          </a:p>
          <a:p>
            <a:pPr marL="0" indent="0">
              <a:lnSpc>
                <a:spcPct val="150000"/>
              </a:lnSpc>
              <a:buNone/>
            </a:pPr>
            <a:r>
              <a:rPr lang="hr-HR" dirty="0">
                <a:solidFill>
                  <a:schemeClr val="bg2">
                    <a:lumMod val="50000"/>
                  </a:schemeClr>
                </a:solidFill>
              </a:rPr>
              <a:t>Konstruktor se poziva prilikom svakog kreiranja objekta</a:t>
            </a:r>
          </a:p>
          <a:p>
            <a:pPr marL="0" indent="0">
              <a:lnSpc>
                <a:spcPct val="150000"/>
              </a:lnSpc>
              <a:buNone/>
            </a:pPr>
            <a:r>
              <a:rPr lang="hr-HR" dirty="0">
                <a:solidFill>
                  <a:schemeClr val="bg2">
                    <a:lumMod val="50000"/>
                  </a:schemeClr>
                </a:solidFill>
              </a:rPr>
              <a:t>Dovođenje objekta u stanje gdje je s njime sigurno raditi</a:t>
            </a:r>
          </a:p>
          <a:p>
            <a:pPr marL="0" indent="0">
              <a:lnSpc>
                <a:spcPct val="150000"/>
              </a:lnSpc>
              <a:buNone/>
            </a:pPr>
            <a:r>
              <a:rPr lang="hr-HR" dirty="0">
                <a:solidFill>
                  <a:schemeClr val="bg2">
                    <a:lumMod val="50000"/>
                  </a:schemeClr>
                </a:solidFill>
              </a:rPr>
              <a:t>Skupljanje smeća osigurava ispravno rukovanje memorijom</a:t>
            </a:r>
          </a:p>
        </p:txBody>
      </p:sp>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217458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fontScale="85000" lnSpcReduction="10000"/>
          </a:bodyPr>
          <a:lstStyle/>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poznaje primarni </a:t>
            </a:r>
            <a:r>
              <a:rPr lang="hr-HR" dirty="0" err="1">
                <a:solidFill>
                  <a:schemeClr val="bg2">
                    <a:lumMod val="50000"/>
                  </a:schemeClr>
                </a:solidFill>
              </a:rPr>
              <a:t>ctor</a:t>
            </a:r>
            <a:r>
              <a:rPr lang="hr-HR" dirty="0">
                <a:solidFill>
                  <a:schemeClr val="bg2">
                    <a:lumMod val="50000"/>
                  </a:schemeClr>
                </a:solidFill>
              </a:rPr>
              <a:t>, sekundarne </a:t>
            </a:r>
            <a:r>
              <a:rPr lang="hr-HR" dirty="0" err="1">
                <a:solidFill>
                  <a:schemeClr val="bg2">
                    <a:lumMod val="50000"/>
                  </a:schemeClr>
                </a:solidFill>
              </a:rPr>
              <a:t>ctore</a:t>
            </a:r>
            <a:r>
              <a:rPr lang="hr-HR" dirty="0">
                <a:solidFill>
                  <a:schemeClr val="bg2">
                    <a:lumMod val="50000"/>
                  </a:schemeClr>
                </a:solidFill>
              </a:rPr>
              <a:t> i blok za inicijalizaciju</a:t>
            </a:r>
            <a:br>
              <a:rPr lang="hr-HR" dirty="0">
                <a:solidFill>
                  <a:schemeClr val="bg2">
                    <a:lumMod val="50000"/>
                  </a:schemeClr>
                </a:solidFill>
              </a:rPr>
            </a:br>
            <a:br>
              <a:rPr lang="hr-HR" dirty="0">
                <a:solidFill>
                  <a:schemeClr val="bg2">
                    <a:lumMod val="50000"/>
                  </a:schemeClr>
                </a:solidFill>
              </a:rPr>
            </a:br>
            <a:r>
              <a:rPr lang="hr-HR" dirty="0">
                <a:solidFill>
                  <a:schemeClr val="bg2">
                    <a:lumMod val="50000"/>
                  </a:schemeClr>
                </a:solidFill>
              </a:rPr>
              <a:t>Blok za inicijalizaciju (</a:t>
            </a:r>
            <a:r>
              <a:rPr lang="hr-HR" dirty="0" err="1">
                <a:solidFill>
                  <a:schemeClr val="bg2">
                    <a:lumMod val="50000"/>
                  </a:schemeClr>
                </a:solidFill>
              </a:rPr>
              <a:t>init</a:t>
            </a:r>
            <a:r>
              <a:rPr lang="hr-HR" dirty="0">
                <a:solidFill>
                  <a:schemeClr val="bg2">
                    <a:lumMod val="50000"/>
                  </a:schemeClr>
                </a:solidFill>
              </a:rPr>
              <a:t>{}) izvodi se odmah nakon primarnog konstruktora, a služi za dodavanje koda primarnom konstruktoru</a:t>
            </a:r>
            <a:br>
              <a:rPr lang="hr-HR" dirty="0">
                <a:solidFill>
                  <a:schemeClr val="bg2">
                    <a:lumMod val="50000"/>
                  </a:schemeClr>
                </a:solidFill>
              </a:rPr>
            </a:b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Inicijalizacija u inicijalizacijskom bloku vrijedi za sve konstruktore</a:t>
            </a:r>
          </a:p>
          <a:p>
            <a:pPr marL="0" indent="0">
              <a:lnSpc>
                <a:spcPct val="150000"/>
              </a:lnSpc>
              <a:buNone/>
            </a:pPr>
            <a:br>
              <a:rPr lang="hr-HR" dirty="0">
                <a:solidFill>
                  <a:schemeClr val="bg2">
                    <a:lumMod val="50000"/>
                  </a:schemeClr>
                </a:solidFill>
              </a:rPr>
            </a:br>
            <a:r>
              <a:rPr lang="hr-HR" dirty="0">
                <a:solidFill>
                  <a:schemeClr val="bg2">
                    <a:lumMod val="50000"/>
                  </a:schemeClr>
                </a:solidFill>
              </a:rPr>
              <a:t>Uobičajeno se sekundarni konstruktori pišu kao tzv. delegirani konstruktori, odnosno posao se delegira primarnom konstruktoru pozivom </a:t>
            </a:r>
            <a:r>
              <a:rPr lang="hr-HR" i="1" dirty="0" err="1">
                <a:solidFill>
                  <a:schemeClr val="bg2">
                    <a:lumMod val="50000"/>
                  </a:schemeClr>
                </a:solidFill>
              </a:rPr>
              <a:t>this</a:t>
            </a:r>
            <a:r>
              <a:rPr lang="hr-HR" i="1" dirty="0">
                <a:solidFill>
                  <a:schemeClr val="bg2">
                    <a:lumMod val="50000"/>
                  </a:schemeClr>
                </a:solidFill>
              </a:rPr>
              <a:t>()</a:t>
            </a:r>
            <a:r>
              <a:rPr lang="hr-HR" dirty="0">
                <a:solidFill>
                  <a:schemeClr val="bg2">
                    <a:lumMod val="50000"/>
                  </a:schemeClr>
                </a:solidFill>
              </a:rPr>
              <a:t> i prosljeđivanjem argumenata odmah nakon formalne liste parametara</a:t>
            </a:r>
          </a:p>
        </p:txBody>
      </p:sp>
    </p:spTree>
    <p:extLst>
      <p:ext uri="{BB962C8B-B14F-4D97-AF65-F5344CB8AC3E}">
        <p14:creationId xmlns:p14="http://schemas.microsoft.com/office/powerpoint/2010/main" val="7620500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Alokacija memorije</a:t>
            </a:r>
          </a:p>
          <a:p>
            <a:pPr marL="0" indent="0">
              <a:lnSpc>
                <a:spcPct val="150000"/>
              </a:lnSpc>
              <a:buNone/>
            </a:pPr>
            <a:r>
              <a:rPr lang="hr-HR" dirty="0">
                <a:solidFill>
                  <a:schemeClr val="bg2">
                    <a:lumMod val="50000"/>
                  </a:schemeClr>
                </a:solidFill>
              </a:rPr>
              <a:t>Zero-</a:t>
            </a:r>
            <a:r>
              <a:rPr lang="hr-HR" dirty="0" err="1">
                <a:solidFill>
                  <a:schemeClr val="bg2">
                    <a:lumMod val="50000"/>
                  </a:schemeClr>
                </a:solidFill>
              </a:rPr>
              <a:t>out</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Konstruktor osnovnog tipa</a:t>
            </a:r>
          </a:p>
          <a:p>
            <a:pPr marL="0" indent="0">
              <a:lnSpc>
                <a:spcPct val="150000"/>
              </a:lnSpc>
              <a:buNone/>
            </a:pPr>
            <a:r>
              <a:rPr lang="hr-HR" dirty="0">
                <a:solidFill>
                  <a:schemeClr val="bg2">
                    <a:lumMod val="50000"/>
                  </a:schemeClr>
                </a:solidFill>
              </a:rPr>
              <a:t>Primarni konstruktor</a:t>
            </a:r>
            <a:endParaRPr lang="en-GB" dirty="0">
              <a:solidFill>
                <a:schemeClr val="bg2">
                  <a:lumMod val="50000"/>
                </a:schemeClr>
              </a:solidFill>
            </a:endParaRPr>
          </a:p>
          <a:p>
            <a:pPr marL="0" indent="0">
              <a:lnSpc>
                <a:spcPct val="150000"/>
              </a:lnSpc>
              <a:buNone/>
            </a:pPr>
            <a:r>
              <a:rPr lang="hr-HR" dirty="0" err="1">
                <a:solidFill>
                  <a:schemeClr val="bg2">
                    <a:lumMod val="50000"/>
                  </a:schemeClr>
                </a:solidFill>
              </a:rPr>
              <a:t>Inicijalizatori</a:t>
            </a:r>
            <a:r>
              <a:rPr lang="hr-HR" dirty="0">
                <a:solidFill>
                  <a:schemeClr val="bg2">
                    <a:lumMod val="50000"/>
                  </a:schemeClr>
                </a:solidFill>
              </a:rPr>
              <a:t> svojstava i </a:t>
            </a:r>
            <a:r>
              <a:rPr lang="hr-HR" dirty="0" err="1">
                <a:solidFill>
                  <a:schemeClr val="bg2">
                    <a:lumMod val="50000"/>
                  </a:schemeClr>
                </a:solidFill>
              </a:rPr>
              <a:t>init</a:t>
            </a:r>
            <a:r>
              <a:rPr lang="hr-HR" dirty="0">
                <a:solidFill>
                  <a:schemeClr val="bg2">
                    <a:lumMod val="50000"/>
                  </a:schemeClr>
                </a:solidFill>
              </a:rPr>
              <a:t> blokovi</a:t>
            </a:r>
            <a:endParaRPr lang="en-GB" dirty="0">
              <a:solidFill>
                <a:schemeClr val="bg2">
                  <a:lumMod val="50000"/>
                </a:schemeClr>
              </a:solidFill>
            </a:endParaRPr>
          </a:p>
          <a:p>
            <a:pPr marL="0" indent="0">
              <a:lnSpc>
                <a:spcPct val="150000"/>
              </a:lnSpc>
              <a:buNone/>
            </a:pPr>
            <a:r>
              <a:rPr lang="hr-HR" dirty="0">
                <a:solidFill>
                  <a:schemeClr val="bg2">
                    <a:lumMod val="50000"/>
                  </a:schemeClr>
                </a:solidFill>
              </a:rPr>
              <a:t>Sekundarni konstruktor</a:t>
            </a:r>
            <a:endParaRPr lang="en-GB" dirty="0">
              <a:solidFill>
                <a:schemeClr val="bg2">
                  <a:lumMod val="50000"/>
                </a:schemeClr>
              </a:solidFill>
            </a:endParaRPr>
          </a:p>
          <a:p>
            <a:pPr marL="0" indent="0">
              <a:lnSpc>
                <a:spcPct val="150000"/>
              </a:lnSpc>
              <a:buNone/>
            </a:pPr>
            <a:endParaRPr lang="en-GB"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5" name="Picture 4">
            <a:extLst>
              <a:ext uri="{FF2B5EF4-FFF2-40B4-BE49-F238E27FC236}">
                <a16:creationId xmlns:a16="http://schemas.microsoft.com/office/drawing/2014/main" id="{705D1888-45A2-2B19-860C-0A5D026E0F6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0631299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5878532"/>
            <a:chOff x="434412" y="1958949"/>
            <a:chExt cx="11323176" cy="587853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Character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Boolean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intelligence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"Unknown"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dexterity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strength </a:t>
              </a:r>
              <a:r>
                <a:rPr kumimoji="0" lang="en-US" altLang="en-US" sz="1600" b="0" i="1" u="none" strike="noStrike" cap="none" normalizeH="0" baseline="0" dirty="0">
                  <a:ln>
                    <a:noFill/>
                  </a:ln>
                  <a:solidFill>
                    <a:srgbClr val="8C8C8C"/>
                  </a:solidFill>
                  <a:effectLst/>
                  <a:latin typeface="JetBrains Mono"/>
                </a:rPr>
                <a:t>// Initializer</a:t>
              </a:r>
              <a:br>
                <a:rPr kumimoji="0" lang="en-US" altLang="en-US" sz="1600" b="0" i="1" u="none" strike="noStrike" cap="none" normalizeH="0" baseline="0" dirty="0">
                  <a:ln>
                    <a:noFill/>
                  </a:ln>
                  <a:solidFill>
                    <a:srgbClr val="8C8C8C"/>
                  </a:solidFill>
                  <a:effectLst/>
                  <a:latin typeface="JetBrains Mono"/>
                </a:rPr>
              </a:b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Init block:</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init</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strength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intelligence</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Expression bodied method: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"of Valyria"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 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67D17"/>
                  </a:solidFill>
                  <a:effectLst/>
                  <a:latin typeface="JetBrains Mono"/>
                </a:rPr>
                <a:t> I:</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CC39FFF9-7658-3BC2-A409-EF4AFD9F163F}"/>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07336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3" y="1627617"/>
            <a:ext cx="11518901" cy="1938992"/>
            <a:chOff x="434412" y="1958949"/>
            <a:chExt cx="11323176" cy="193899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56966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runExample14</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Danaerys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true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Danaerys</a:t>
              </a:r>
              <a:r>
                <a:rPr lang="en-GB" sz="1400" dirty="0">
                  <a:latin typeface="Consolas" panose="020B0609020204030204" pitchFamily="49" charset="0"/>
                </a:rPr>
                <a:t> of Valyria S:2 I:16 </a:t>
              </a:r>
            </a:p>
            <a:p>
              <a:r>
                <a:rPr lang="en-GB" sz="1400" dirty="0">
                  <a:latin typeface="Consolas" panose="020B0609020204030204" pitchFamily="49" charset="0"/>
                </a:rPr>
                <a:t>Jorah  S:10 I:2 </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628877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 i 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00100"/>
            <a:ext cx="10637838" cy="2996222"/>
          </a:xfrm>
        </p:spPr>
        <p:txBody>
          <a:bodyPr>
            <a:normAutofit/>
          </a:bodyPr>
          <a:lstStyle/>
          <a:p>
            <a:pPr marL="0" indent="0">
              <a:lnSpc>
                <a:spcPct val="100000"/>
              </a:lnSpc>
              <a:buNone/>
            </a:pPr>
            <a:r>
              <a:rPr lang="hr-HR" sz="2400" dirty="0">
                <a:solidFill>
                  <a:schemeClr val="bg2">
                    <a:lumMod val="50000"/>
                  </a:schemeClr>
                </a:solidFill>
              </a:rPr>
              <a:t>Saznajte više:</a:t>
            </a:r>
            <a:br>
              <a:rPr lang="hr-HR" sz="2400" dirty="0">
                <a:solidFill>
                  <a:schemeClr val="bg2">
                    <a:lumMod val="50000"/>
                  </a:schemeClr>
                </a:solidFill>
              </a:rPr>
            </a:br>
            <a:r>
              <a:rPr lang="hr-HR" sz="1800" dirty="0">
                <a:solidFill>
                  <a:schemeClr val="bg2">
                    <a:lumMod val="50000"/>
                  </a:schemeClr>
                </a:solidFill>
                <a:hlinkClick r:id="rId3"/>
              </a:rPr>
              <a:t>https://www.baeldung.com/kotlin/constructors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4"/>
              </a:rPr>
              <a:t>https://kotlinlang.org/docs/properties.html#getters-and-setters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5"/>
              </a:rPr>
              <a:t>https://kotlinlang.org/docs/classes.html</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6"/>
              </a:rPr>
              <a:t>https://kt.academy/article/kfde-functions</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7"/>
              </a:rPr>
              <a:t>https://www.programiz.com/kotlin-programming/constructors</a:t>
            </a:r>
            <a:r>
              <a:rPr lang="hr-HR" sz="1800" dirty="0">
                <a:solidFill>
                  <a:schemeClr val="bg2">
                    <a:lumMod val="50000"/>
                  </a:schemeClr>
                </a:solidFill>
              </a:rPr>
              <a:t> </a:t>
            </a:r>
          </a:p>
          <a:p>
            <a:pPr marL="0" indent="0">
              <a:lnSpc>
                <a:spcPct val="100000"/>
              </a:lnSpc>
              <a:buNone/>
            </a:pPr>
            <a:endParaRPr lang="hr-HR" sz="2400"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6" y="3210848"/>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krug, čije stanje čini polumjer kruga a ponašanje uključuje izračun površine i opsega kruga. Omogućite stvaranje jediničnog kruga kao i kruga sa zadanim polumjerom. Napišite testni program za klasu krug.</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5" y="4661361"/>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točku u 2D prostoru čije stanje čine x i y koordinata. Omogućite stvaranje točaka podrazumijevanim konstruktorom, konstruktorom koji obje koordinate postavlja na istu vrijednost kao i točke s proizvoljnim koordinatama. Definirajte metodu za translaciju koja za predan pomak u x i y smjeru pomiče točku. Definirajte metodu koja računa euklidsku udaljenost između trenutne i točke zadane parametrom metode. Napišite testni program za klasu koja </a:t>
              </a:r>
              <a:r>
                <a:rPr lang="hr-HR">
                  <a:latin typeface="Consolas" panose="020B0609020204030204" pitchFamily="49" charset="0"/>
                </a:rPr>
                <a:t>predstavlja točku.</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165814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Često se javlja potreba da postoji samo jedna instanca neke klase </a:t>
            </a:r>
          </a:p>
          <a:p>
            <a:pPr marL="0" indent="0">
              <a:lnSpc>
                <a:spcPct val="150000"/>
              </a:lnSpc>
              <a:buNone/>
            </a:pPr>
            <a:r>
              <a:rPr lang="hr-HR" dirty="0">
                <a:solidFill>
                  <a:schemeClr val="bg2">
                    <a:lumMod val="50000"/>
                  </a:schemeClr>
                </a:solidFill>
              </a:rPr>
              <a:t>Ranije se ovo rješavalo obrascem </a:t>
            </a:r>
            <a:r>
              <a:rPr lang="hr-HR" dirty="0" err="1">
                <a:solidFill>
                  <a:schemeClr val="bg2">
                    <a:lumMod val="50000"/>
                  </a:schemeClr>
                </a:solidFill>
              </a:rPr>
              <a:t>Singleton</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to ima riješeno kao dio jezika</a:t>
            </a:r>
          </a:p>
          <a:p>
            <a:pPr marL="0" indent="0">
              <a:lnSpc>
                <a:spcPct val="150000"/>
              </a:lnSpc>
              <a:buNone/>
            </a:pPr>
            <a:r>
              <a:rPr lang="hr-HR" dirty="0">
                <a:solidFill>
                  <a:schemeClr val="bg2">
                    <a:lumMod val="50000"/>
                  </a:schemeClr>
                </a:solidFill>
              </a:rPr>
              <a:t>Korištenjem ključne riječi </a:t>
            </a:r>
            <a:r>
              <a:rPr lang="hr-HR" dirty="0" err="1">
                <a:solidFill>
                  <a:schemeClr val="bg2">
                    <a:lumMod val="50000"/>
                  </a:schemeClr>
                </a:solidFill>
              </a:rPr>
              <a:t>object</a:t>
            </a:r>
            <a:r>
              <a:rPr lang="hr-HR" dirty="0">
                <a:solidFill>
                  <a:schemeClr val="bg2">
                    <a:lumMod val="50000"/>
                  </a:schemeClr>
                </a:solidFill>
              </a:rPr>
              <a:t> kreira se jedinstveni objekt – kreira se klasa i </a:t>
            </a:r>
            <a:r>
              <a:rPr lang="hr-HR" dirty="0" err="1">
                <a:solidFill>
                  <a:schemeClr val="bg2">
                    <a:lumMod val="50000"/>
                  </a:schemeClr>
                </a:solidFill>
              </a:rPr>
              <a:t>instancira</a:t>
            </a:r>
            <a:r>
              <a:rPr lang="hr-HR" dirty="0">
                <a:solidFill>
                  <a:schemeClr val="bg2">
                    <a:lumMod val="50000"/>
                  </a:schemeClr>
                </a:solidFill>
              </a:rPr>
              <a:t> objekt u istom koraku</a:t>
            </a:r>
          </a:p>
          <a:p>
            <a:pPr marL="0" indent="0">
              <a:lnSpc>
                <a:spcPct val="150000"/>
              </a:lnSpc>
              <a:buNone/>
            </a:pPr>
            <a:r>
              <a:rPr lang="hr-HR" dirty="0">
                <a:solidFill>
                  <a:schemeClr val="bg2">
                    <a:lumMod val="50000"/>
                  </a:schemeClr>
                </a:solidFill>
              </a:rPr>
              <a:t>Objektu se pristupa direktno preko imena, ne </a:t>
            </a:r>
            <a:r>
              <a:rPr lang="hr-HR" dirty="0" err="1">
                <a:solidFill>
                  <a:schemeClr val="bg2">
                    <a:lumMod val="50000"/>
                  </a:schemeClr>
                </a:solidFill>
              </a:rPr>
              <a:t>instancira</a:t>
            </a:r>
            <a:r>
              <a:rPr lang="hr-HR" dirty="0">
                <a:solidFill>
                  <a:schemeClr val="bg2">
                    <a:lumMod val="50000"/>
                  </a:schemeClr>
                </a:solidFill>
              </a:rPr>
              <a:t> se klasa</a:t>
            </a:r>
          </a:p>
          <a:p>
            <a:pPr marL="0" indent="0">
              <a:lnSpc>
                <a:spcPct val="150000"/>
              </a:lnSpc>
              <a:buNone/>
            </a:pPr>
            <a:r>
              <a:rPr lang="hr-HR" dirty="0">
                <a:solidFill>
                  <a:schemeClr val="bg2">
                    <a:lumMod val="50000"/>
                  </a:schemeClr>
                </a:solidFill>
              </a:rPr>
              <a:t>Nema konstruktor, postoji samo jedan</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8105437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41320"/>
            <a:ext cx="11518901" cy="3908762"/>
            <a:chOff x="434412" y="1958949"/>
            <a:chExt cx="11323176" cy="390876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53943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object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runExample15</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"Dragons burn down 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266616"/>
            <a:ext cx="11518901" cy="1107996"/>
            <a:chOff x="350379" y="5122720"/>
            <a:chExt cx="11323176" cy="1107996"/>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Total swords in the throne: 1000</a:t>
              </a:r>
            </a:p>
            <a:p>
              <a:r>
                <a:rPr lang="en-GB" sz="1400" dirty="0">
                  <a:latin typeface="Consolas" panose="020B0609020204030204" pitchFamily="49" charset="0"/>
                </a:rPr>
                <a:t>Dragons burn down enemy</a:t>
              </a:r>
            </a:p>
            <a:p>
              <a:r>
                <a:rPr lang="en-GB" sz="1400" dirty="0">
                  <a:latin typeface="Consolas" panose="020B0609020204030204" pitchFamily="49" charset="0"/>
                </a:rPr>
                <a:t>Total swords in the throne: 1001</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2">
            <a:extLst>
              <a:ext uri="{FF2B5EF4-FFF2-40B4-BE49-F238E27FC236}">
                <a16:creationId xmlns:a16="http://schemas.microsoft.com/office/drawing/2014/main" id="{DF19D52D-6840-CDB5-153B-FC296053811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650013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557471"/>
          </a:xfrm>
        </p:spPr>
        <p:txBody>
          <a:bodyPr>
            <a:normAutofit lnSpcReduction="10000"/>
          </a:bodyPr>
          <a:lstStyle/>
          <a:p>
            <a:pPr marL="0" indent="0">
              <a:lnSpc>
                <a:spcPct val="150000"/>
              </a:lnSpc>
              <a:buNone/>
            </a:pPr>
            <a:r>
              <a:rPr lang="hr-HR" dirty="0">
                <a:solidFill>
                  <a:schemeClr val="bg2">
                    <a:lumMod val="50000"/>
                  </a:schemeClr>
                </a:solidFill>
              </a:rPr>
              <a:t>Svo do sada viđeno stanje i ponašanje bilo je dijelom nekog objekta</a:t>
            </a:r>
          </a:p>
          <a:p>
            <a:pPr marL="0" indent="0">
              <a:lnSpc>
                <a:spcPct val="150000"/>
              </a:lnSpc>
              <a:buNone/>
            </a:pPr>
            <a:r>
              <a:rPr lang="hr-HR" dirty="0">
                <a:solidFill>
                  <a:schemeClr val="bg2">
                    <a:lumMod val="50000"/>
                  </a:schemeClr>
                </a:solidFill>
              </a:rPr>
              <a:t>Takvo stanje naziva se varijablama instance, a metode metodama instance</a:t>
            </a:r>
          </a:p>
          <a:p>
            <a:pPr marL="0" indent="0">
              <a:lnSpc>
                <a:spcPct val="150000"/>
              </a:lnSpc>
              <a:buNone/>
            </a:pPr>
            <a:r>
              <a:rPr lang="hr-HR" dirty="0">
                <a:solidFill>
                  <a:schemeClr val="bg2">
                    <a:lumMod val="50000"/>
                  </a:schemeClr>
                </a:solidFill>
              </a:rPr>
              <a:t>Često se javlja potreba da se varijable i metode definiraju neovisno o instanci, u drugim jezicima to se postiže korištenjem ključne riječi </a:t>
            </a:r>
            <a:r>
              <a:rPr lang="hr-HR" dirty="0" err="1">
                <a:solidFill>
                  <a:schemeClr val="bg2">
                    <a:lumMod val="50000"/>
                  </a:schemeClr>
                </a:solidFill>
              </a:rPr>
              <a:t>static</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ima na raspolaganju takozvane </a:t>
            </a:r>
            <a:r>
              <a:rPr lang="hr-HR" dirty="0" err="1">
                <a:solidFill>
                  <a:schemeClr val="bg2">
                    <a:lumMod val="50000"/>
                  </a:schemeClr>
                </a:solidFill>
              </a:rPr>
              <a:t>companion</a:t>
            </a:r>
            <a:r>
              <a:rPr lang="hr-HR" dirty="0">
                <a:solidFill>
                  <a:schemeClr val="bg2">
                    <a:lumMod val="50000"/>
                  </a:schemeClr>
                </a:solidFill>
              </a:rPr>
              <a:t> objekte</a:t>
            </a:r>
          </a:p>
          <a:p>
            <a:pPr marL="0" indent="0">
              <a:lnSpc>
                <a:spcPct val="150000"/>
              </a:lnSpc>
              <a:buNone/>
            </a:pPr>
            <a:r>
              <a:rPr lang="hr-HR" dirty="0">
                <a:solidFill>
                  <a:schemeClr val="bg2">
                    <a:lumMod val="50000"/>
                  </a:schemeClr>
                </a:solidFill>
              </a:rPr>
              <a:t>Moguće im  je pristupati eksplicitno ili implicitno</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145253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sz="2400" dirty="0">
              <a:solidFill>
                <a:srgbClr val="FC7676"/>
              </a:solidFill>
            </a:endParaRPr>
          </a:p>
        </p:txBody>
      </p:sp>
      <p:sp>
        <p:nvSpPr>
          <p:cNvPr id="2" name="Content Placeholder 2">
            <a:extLst>
              <a:ext uri="{FF2B5EF4-FFF2-40B4-BE49-F238E27FC236}">
                <a16:creationId xmlns:a16="http://schemas.microsoft.com/office/drawing/2014/main" id="{8C6DFB3A-CB5A-2C9A-10C2-4A11A6C30434}"/>
              </a:ext>
            </a:extLst>
          </p:cNvPr>
          <p:cNvSpPr>
            <a:spLocks noGrp="1"/>
          </p:cNvSpPr>
          <p:nvPr>
            <p:ph idx="1"/>
          </p:nvPr>
        </p:nvSpPr>
        <p:spPr>
          <a:xfrm>
            <a:off x="-343368" y="5572125"/>
            <a:ext cx="7609165" cy="1076325"/>
          </a:xfrm>
        </p:spPr>
        <p:txBody>
          <a:bodyPr>
            <a:normAutofit fontScale="92500" lnSpcReduction="10000"/>
          </a:bodyPr>
          <a:lstStyle/>
          <a:p>
            <a:pPr marL="0" indent="0" algn="ctr">
              <a:buNone/>
            </a:pPr>
            <a:r>
              <a:rPr lang="hr-HR" sz="2000" dirty="0">
                <a:solidFill>
                  <a:schemeClr val="bg2">
                    <a:lumMod val="50000"/>
                  </a:schemeClr>
                </a:solidFill>
              </a:rPr>
              <a:t>Može prezentacija? A kod? A kava?</a:t>
            </a:r>
          </a:p>
          <a:p>
            <a:pPr marL="0" indent="0" algn="ctr">
              <a:buNone/>
            </a:pPr>
            <a:r>
              <a:rPr lang="hr-HR" sz="2000" dirty="0">
                <a:solidFill>
                  <a:schemeClr val="bg2">
                    <a:lumMod val="50000"/>
                  </a:schemeClr>
                </a:solidFill>
                <a:hlinkClick r:id="rId2"/>
              </a:rPr>
              <a:t>https://github.com/gdg-osijek/AndroidDevAcademy2024</a:t>
            </a:r>
            <a:endParaRPr lang="hr-HR" sz="2000" dirty="0">
              <a:solidFill>
                <a:schemeClr val="bg2">
                  <a:lumMod val="50000"/>
                </a:schemeClr>
              </a:solidFill>
            </a:endParaRPr>
          </a:p>
          <a:p>
            <a:pPr marL="0" indent="0" algn="ctr">
              <a:buNone/>
            </a:pPr>
            <a:r>
              <a:rPr lang="hr-HR" sz="2000" dirty="0">
                <a:solidFill>
                  <a:schemeClr val="bg2">
                    <a:lumMod val="50000"/>
                  </a:schemeClr>
                </a:solidFill>
              </a:rPr>
              <a:t>alumni.ferit.hr </a:t>
            </a:r>
          </a:p>
        </p:txBody>
      </p:sp>
      <p:pic>
        <p:nvPicPr>
          <p:cNvPr id="5" name="Picture 4" descr="A qr code on a white background&#10;&#10;Description automatically generated">
            <a:extLst>
              <a:ext uri="{FF2B5EF4-FFF2-40B4-BE49-F238E27FC236}">
                <a16:creationId xmlns:a16="http://schemas.microsoft.com/office/drawing/2014/main" id="{029988D6-C9F4-4C52-B15C-28D608D87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1849" y="993396"/>
            <a:ext cx="4578729" cy="4578729"/>
          </a:xfrm>
          <a:prstGeom prst="rect">
            <a:avLst/>
          </a:prstGeom>
        </p:spPr>
      </p:pic>
      <p:pic>
        <p:nvPicPr>
          <p:cNvPr id="15" name="Picture 14">
            <a:extLst>
              <a:ext uri="{FF2B5EF4-FFF2-40B4-BE49-F238E27FC236}">
                <a16:creationId xmlns:a16="http://schemas.microsoft.com/office/drawing/2014/main" id="{F84B2A78-02C7-351A-D5BA-CA5F4E702EE1}"/>
              </a:ext>
            </a:extLst>
          </p:cNvPr>
          <p:cNvPicPr>
            <a:picLocks noChangeAspect="1"/>
          </p:cNvPicPr>
          <p:nvPr/>
        </p:nvPicPr>
        <p:blipFill>
          <a:blip r:embed="rId4"/>
          <a:stretch>
            <a:fillRect/>
          </a:stretch>
        </p:blipFill>
        <p:spPr>
          <a:xfrm>
            <a:off x="7613271" y="0"/>
            <a:ext cx="4578729" cy="6858000"/>
          </a:xfrm>
          <a:prstGeom prst="rect">
            <a:avLst/>
          </a:prstGeom>
        </p:spPr>
      </p:pic>
    </p:spTree>
    <p:extLst>
      <p:ext uri="{BB962C8B-B14F-4D97-AF65-F5344CB8AC3E}">
        <p14:creationId xmlns:p14="http://schemas.microsoft.com/office/powerpoint/2010/main" val="41642403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906851"/>
            <a:ext cx="11518901" cy="3662541"/>
            <a:chOff x="434412" y="1958949"/>
            <a:chExt cx="11323176" cy="366254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29320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033B3"/>
                  </a:solidFill>
                  <a:effectLst/>
                  <a:latin typeface="JetBrains Mono"/>
                </a:rPr>
                <a:t>private 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soldiers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companion object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money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money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population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population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367543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716351"/>
            <a:ext cx="11518901" cy="2431435"/>
            <a:chOff x="434412" y="1958949"/>
            <a:chExt cx="11323176" cy="2431435"/>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062103"/>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runExample16</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unsullied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"Unsullied: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unsullied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1045</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"Nights Watch: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9" y="4517118"/>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Unsullied: 333.</a:t>
              </a:r>
            </a:p>
            <a:p>
              <a:r>
                <a:rPr lang="en-GB" sz="1400" dirty="0">
                  <a:latin typeface="Consolas" panose="020B0609020204030204" pitchFamily="49" charset="0"/>
                </a:rPr>
                <a:t>Nights Watch: 522.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553546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Svi tipovi u Kotlinu su takozvani tipovi reference (engl. </a:t>
            </a:r>
            <a:r>
              <a:rPr lang="hr-HR" i="1" dirty="0">
                <a:solidFill>
                  <a:schemeClr val="bg2">
                    <a:lumMod val="50000"/>
                  </a:schemeClr>
                </a:solidFill>
              </a:rPr>
              <a:t>reference </a:t>
            </a:r>
            <a:r>
              <a:rPr lang="hr-HR" i="1" dirty="0" err="1">
                <a:solidFill>
                  <a:schemeClr val="bg2">
                    <a:lumMod val="50000"/>
                  </a:schemeClr>
                </a:solidFill>
              </a:rPr>
              <a:t>types</a:t>
            </a:r>
            <a:r>
              <a:rPr lang="hr-HR" dirty="0">
                <a:solidFill>
                  <a:schemeClr val="bg2">
                    <a:lumMod val="50000"/>
                  </a:schemeClr>
                </a:solidFill>
              </a:rPr>
              <a:t>)</a:t>
            </a:r>
          </a:p>
          <a:p>
            <a:pPr marL="0" indent="0">
              <a:lnSpc>
                <a:spcPct val="150000"/>
              </a:lnSpc>
              <a:buNone/>
            </a:pPr>
            <a:r>
              <a:rPr lang="hr-HR" dirty="0">
                <a:solidFill>
                  <a:schemeClr val="bg2">
                    <a:lumMod val="50000"/>
                  </a:schemeClr>
                </a:solidFill>
              </a:rPr>
              <a:t>Ovo znači da varijabla i vrijednost nisu jedno te isto, varijabla je referenca na stvarnu vrijednost koja se nalazi negdje na hrpi</a:t>
            </a:r>
          </a:p>
          <a:p>
            <a:pPr marL="0" indent="0">
              <a:lnSpc>
                <a:spcPct val="150000"/>
              </a:lnSpc>
              <a:buNone/>
            </a:pPr>
            <a:r>
              <a:rPr lang="hr-HR" dirty="0">
                <a:solidFill>
                  <a:schemeClr val="bg2">
                    <a:lumMod val="50000"/>
                  </a:schemeClr>
                </a:solidFill>
              </a:rPr>
              <a:t>Posredni pristup objektima </a:t>
            </a:r>
          </a:p>
          <a:p>
            <a:pPr marL="0" indent="0">
              <a:lnSpc>
                <a:spcPct val="150000"/>
              </a:lnSpc>
              <a:buNone/>
            </a:pPr>
            <a:r>
              <a:rPr lang="hr-HR" dirty="0" err="1">
                <a:solidFill>
                  <a:schemeClr val="bg2">
                    <a:lumMod val="50000"/>
                  </a:schemeClr>
                </a:solidFill>
              </a:rPr>
              <a:t>Neinicijalizirana</a:t>
            </a:r>
            <a:r>
              <a:rPr lang="hr-HR" dirty="0">
                <a:solidFill>
                  <a:schemeClr val="bg2">
                    <a:lumMod val="50000"/>
                  </a:schemeClr>
                </a:solidFill>
              </a:rPr>
              <a:t> referenca ima vrijednost </a:t>
            </a:r>
            <a:r>
              <a:rPr lang="hr-HR" i="1" dirty="0" err="1">
                <a:solidFill>
                  <a:schemeClr val="bg2">
                    <a:lumMod val="50000"/>
                  </a:schemeClr>
                </a:solidFill>
              </a:rPr>
              <a:t>null</a:t>
            </a:r>
            <a:r>
              <a:rPr lang="hr-HR" dirty="0">
                <a:solidFill>
                  <a:schemeClr val="bg2">
                    <a:lumMod val="50000"/>
                  </a:schemeClr>
                </a:solidFill>
              </a:rPr>
              <a:t>, a pristup članovima objekta preko takve reference dovodi do NPE (</a:t>
            </a:r>
            <a:r>
              <a:rPr lang="hr-HR" i="1" dirty="0" err="1">
                <a:solidFill>
                  <a:schemeClr val="bg2">
                    <a:lumMod val="50000"/>
                  </a:schemeClr>
                </a:solidFill>
              </a:rPr>
              <a:t>null</a:t>
            </a:r>
            <a:r>
              <a:rPr lang="hr-HR" i="1" dirty="0">
                <a:solidFill>
                  <a:schemeClr val="bg2">
                    <a:lumMod val="50000"/>
                  </a:schemeClr>
                </a:solidFill>
              </a:rPr>
              <a:t> </a:t>
            </a:r>
            <a:r>
              <a:rPr lang="hr-HR" i="1" dirty="0" err="1">
                <a:solidFill>
                  <a:schemeClr val="bg2">
                    <a:lumMod val="50000"/>
                  </a:schemeClr>
                </a:solidFill>
              </a:rPr>
              <a:t>pointer</a:t>
            </a:r>
            <a:r>
              <a:rPr lang="hr-HR" i="1" dirty="0">
                <a:solidFill>
                  <a:schemeClr val="bg2">
                    <a:lumMod val="50000"/>
                  </a:schemeClr>
                </a:solidFill>
              </a:rPr>
              <a:t> </a:t>
            </a:r>
            <a:r>
              <a:rPr lang="hr-HR" i="1" dirty="0" err="1">
                <a:solidFill>
                  <a:schemeClr val="bg2">
                    <a:lumMod val="50000"/>
                  </a:schemeClr>
                </a:solidFill>
              </a:rPr>
              <a:t>exception</a:t>
            </a:r>
            <a:r>
              <a:rPr lang="hr-HR" dirty="0">
                <a:solidFill>
                  <a:schemeClr val="bg2">
                    <a:lumMod val="50000"/>
                  </a:schemeClr>
                </a:solidFill>
              </a:rPr>
              <a:t>)</a:t>
            </a:r>
          </a:p>
        </p:txBody>
      </p:sp>
      <p:pic>
        <p:nvPicPr>
          <p:cNvPr id="3" name="Picture 2">
            <a:extLst>
              <a:ext uri="{FF2B5EF4-FFF2-40B4-BE49-F238E27FC236}">
                <a16:creationId xmlns:a16="http://schemas.microsoft.com/office/drawing/2014/main" id="{F176841D-071C-E177-0BF5-EE589410EDB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642312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000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733246"/>
            <a:ext cx="11518901" cy="6124754"/>
            <a:chOff x="434412" y="1958949"/>
            <a:chExt cx="11323176" cy="612475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7554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when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80808"/>
                  </a:solidFill>
                  <a:effectLst/>
                  <a:latin typeface="JetBrains Mono"/>
                </a:rPr>
                <a:t>-&gt; </a:t>
              </a:r>
              <a:r>
                <a:rPr kumimoji="0" lang="en-US" altLang="en-US" sz="1600" b="0" i="0" u="none" strike="noStrike" cap="none" normalizeH="0" baseline="0" dirty="0">
                  <a:ln>
                    <a:noFill/>
                  </a:ln>
                  <a:solidFill>
                    <a:srgbClr val="0033B3"/>
                  </a:solidFill>
                  <a:effectLst/>
                  <a:latin typeface="JetBrains Mono"/>
                </a:rPr>
                <a:t>null</a:t>
              </a: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"Valyrian steel"</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runExample17</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Non-nullable and nullable type: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Illegal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Legal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Using methods returning null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Cannot be used on a nullable type reference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Safe call operator can be used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non_nullable_sword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Illegal, can't combine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How to combine?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60018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Svaka klasa treba imati samo jednu odgovornost</a:t>
            </a:r>
          </a:p>
          <a:p>
            <a:pPr marL="0" indent="0">
              <a:lnSpc>
                <a:spcPct val="150000"/>
              </a:lnSpc>
              <a:buNone/>
            </a:pPr>
            <a:r>
              <a:rPr lang="hr-HR" dirty="0">
                <a:solidFill>
                  <a:schemeClr val="bg2">
                    <a:lumMod val="50000"/>
                  </a:schemeClr>
                </a:solidFill>
              </a:rPr>
              <a:t>Složena ponašanja ostvaruju se suradnjom objekata više klasa</a:t>
            </a:r>
          </a:p>
          <a:p>
            <a:pPr marL="0" indent="0">
              <a:lnSpc>
                <a:spcPct val="150000"/>
              </a:lnSpc>
              <a:buNone/>
            </a:pPr>
            <a:r>
              <a:rPr lang="hr-HR" dirty="0">
                <a:solidFill>
                  <a:schemeClr val="bg2">
                    <a:lumMod val="50000"/>
                  </a:schemeClr>
                </a:solidFill>
              </a:rPr>
              <a:t>Klase kao svojstva mogu imati objekte drugih klasa</a:t>
            </a:r>
          </a:p>
          <a:p>
            <a:pPr marL="0" indent="0">
              <a:lnSpc>
                <a:spcPct val="150000"/>
              </a:lnSpc>
              <a:buNone/>
            </a:pPr>
            <a:r>
              <a:rPr lang="hr-HR" dirty="0">
                <a:solidFill>
                  <a:schemeClr val="bg2">
                    <a:lumMod val="50000"/>
                  </a:schemeClr>
                </a:solidFill>
              </a:rPr>
              <a:t>Kompozicija opisuje odnos </a:t>
            </a:r>
            <a:r>
              <a:rPr lang="hr-HR" i="1" dirty="0" err="1">
                <a:solidFill>
                  <a:schemeClr val="bg2">
                    <a:lumMod val="50000"/>
                  </a:schemeClr>
                </a:solidFill>
              </a:rPr>
              <a:t>has</a:t>
            </a:r>
            <a:r>
              <a:rPr lang="hr-HR" i="1" dirty="0">
                <a:solidFill>
                  <a:schemeClr val="bg2">
                    <a:lumMod val="50000"/>
                  </a:schemeClr>
                </a:solidFill>
              </a:rPr>
              <a:t>-a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Automobil ima motor, hotel ima sobe, Android akademija ima predavače </a:t>
            </a:r>
          </a:p>
        </p:txBody>
      </p:sp>
      <p:pic>
        <p:nvPicPr>
          <p:cNvPr id="3" name="Picture 2">
            <a:extLst>
              <a:ext uri="{FF2B5EF4-FFF2-40B4-BE49-F238E27FC236}">
                <a16:creationId xmlns:a16="http://schemas.microsoft.com/office/drawing/2014/main" id="{EE8D422D-4FF6-8FCC-DD19-31044E5B2358}"/>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7828864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800100"/>
            <a:ext cx="11518901" cy="5078313"/>
            <a:chOff x="434412" y="1958949"/>
            <a:chExt cx="11323176" cy="5078313"/>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4708981"/>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500" b="0" i="0" u="none" strike="noStrike" cap="none" normalizeH="0" baseline="0" dirty="0">
                  <a:ln>
                    <a:noFill/>
                  </a:ln>
                  <a:solidFill>
                    <a:srgbClr val="0033B3"/>
                  </a:solidFill>
                  <a:effectLst/>
                  <a:latin typeface="JetBrains Mono"/>
                </a:rPr>
                <a:t>un </a:t>
              </a:r>
              <a:r>
                <a:rPr kumimoji="0" lang="en-US" altLang="en-US" sz="1500" b="0" i="0" u="none" strike="noStrike" cap="none" normalizeH="0" baseline="0" dirty="0">
                  <a:ln>
                    <a:noFill/>
                  </a:ln>
                  <a:solidFill>
                    <a:srgbClr val="00627A"/>
                  </a:solidFill>
                  <a:effectLst/>
                  <a:latin typeface="JetBrains Mono"/>
                </a:rPr>
                <a:t>runExample18</a:t>
              </a: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 </a:t>
              </a:r>
              <a:r>
                <a:rPr kumimoji="0" lang="en-US" altLang="en-US" sz="1500" b="0" i="0" u="none" strike="noStrike" cap="none" normalizeH="0" baseline="0" dirty="0">
                  <a:ln>
                    <a:noFill/>
                  </a:ln>
                  <a:solidFill>
                    <a:srgbClr val="080808"/>
                  </a:solidFill>
                  <a:effectLst/>
                  <a:latin typeface="JetBrains Mono"/>
                </a:rPr>
                <a:t>= Sword(</a:t>
              </a:r>
              <a:r>
                <a:rPr kumimoji="0" lang="en-US" altLang="en-US" sz="1500" b="0" i="0" u="none" strike="noStrike" cap="none" normalizeH="0" baseline="0" dirty="0">
                  <a:ln>
                    <a:noFill/>
                  </a:ln>
                  <a:solidFill>
                    <a:srgbClr val="067D17"/>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3</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stick</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Swordsman(</a:t>
              </a:r>
              <a:r>
                <a:rPr kumimoji="0" lang="en-US" altLang="en-US" sz="1500" b="0" i="0" u="none" strike="noStrike" cap="none" normalizeH="0" baseline="0" dirty="0">
                  <a:ln>
                    <a:noFill/>
                  </a:ln>
                  <a:solidFill>
                    <a:srgbClr val="1750EB"/>
                  </a:solidFill>
                  <a:effectLst/>
                  <a:latin typeface="JetBrains Mono"/>
                </a:rPr>
                <a:t>10</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true</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"Swordsman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033B3"/>
                  </a:solidFill>
                  <a:effectLst/>
                  <a:latin typeface="JetBrains Mono"/>
                </a:rPr>
                <a:t>class </a:t>
              </a:r>
              <a:r>
                <a:rPr kumimoji="0" lang="en-US" altLang="en-US" sz="1500" b="0" i="0" u="none" strike="noStrike" cap="none" normalizeH="0" baseline="0" dirty="0">
                  <a:ln>
                    <a:noFill/>
                  </a:ln>
                  <a:solidFill>
                    <a:srgbClr val="000000"/>
                  </a:solidFill>
                  <a:effectLst/>
                  <a:latin typeface="JetBrains Mono"/>
                </a:rPr>
                <a:t>Swordsman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strength</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Boolean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sword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Sword</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private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2</a:t>
              </a:r>
              <a:br>
                <a:rPr kumimoji="0" lang="en-US" altLang="en-US" sz="1500" b="0" i="0" u="none" strike="noStrike" cap="none" normalizeH="0" baseline="0" dirty="0">
                  <a:ln>
                    <a:noFill/>
                  </a:ln>
                  <a:solidFill>
                    <a:srgbClr val="1750EB"/>
                  </a:solidFill>
                  <a:effectLst/>
                  <a:latin typeface="JetBrains Mono"/>
                </a:rPr>
              </a:br>
              <a:r>
                <a:rPr kumimoji="0" lang="en-US" altLang="en-US" sz="1500" b="0" i="0" u="none" strike="noStrike" cap="none" normalizeH="0" baseline="0" dirty="0">
                  <a:ln>
                    <a:noFill/>
                  </a:ln>
                  <a:solidFill>
                    <a:srgbClr val="1750EB"/>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fun </a:t>
              </a:r>
              <a:r>
                <a:rPr kumimoji="0" lang="en-US" altLang="en-US" sz="1500" b="0" i="0" u="none" strike="noStrike" cap="none" normalizeH="0" baseline="0" dirty="0">
                  <a:ln>
                    <a:noFill/>
                  </a:ln>
                  <a:solidFill>
                    <a:srgbClr val="00627A"/>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sword</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 + </a:t>
              </a:r>
              <a:r>
                <a:rPr kumimoji="0" lang="en-US" altLang="en-US" sz="1500" b="0" i="0" u="none" strike="noStrike" cap="none" normalizeH="0" baseline="0" dirty="0">
                  <a:ln>
                    <a:noFill/>
                  </a:ln>
                  <a:solidFill>
                    <a:srgbClr val="871094"/>
                  </a:solidFill>
                  <a:effectLst/>
                  <a:latin typeface="JetBrains Mono"/>
                </a:rPr>
                <a:t>strength</a:t>
              </a:r>
              <a:br>
                <a:rPr kumimoji="0" lang="en-US" altLang="en-US" sz="1500" b="0" i="0" u="none" strike="noStrike" cap="none" normalizeH="0" baseline="0" dirty="0">
                  <a:ln>
                    <a:noFill/>
                  </a:ln>
                  <a:solidFill>
                    <a:srgbClr val="871094"/>
                  </a:solidFill>
                  <a:effectLst/>
                  <a:latin typeface="JetBrains Mono"/>
                </a:rPr>
              </a:b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if</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endParaRPr kumimoji="0" lang="en-US" altLang="en-US" sz="15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969852"/>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Swords single attack: 1</a:t>
              </a:r>
            </a:p>
            <a:p>
              <a:r>
                <a:rPr lang="en-GB" sz="1400" dirty="0">
                  <a:latin typeface="Consolas" panose="020B0609020204030204" pitchFamily="49" charset="0"/>
                </a:rPr>
                <a:t>Swordsman single attack: 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6A82183E-DDEF-0C98-8E47-7CA103F573A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05540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Predavanje 1</a:t>
            </a:r>
            <a:endParaRPr lang="en-GB" dirty="0">
              <a:solidFill>
                <a:srgbClr val="3F8E93"/>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4" y="1169432"/>
            <a:ext cx="11518901" cy="2123658"/>
            <a:chOff x="350380" y="3065910"/>
            <a:chExt cx="11323176" cy="2123658"/>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en-GB" dirty="0" err="1">
                  <a:latin typeface="Consolas" panose="020B0609020204030204" pitchFamily="49" charset="0"/>
                </a:rPr>
                <a:t>Napišite</a:t>
              </a:r>
              <a:r>
                <a:rPr lang="en-GB" dirty="0">
                  <a:latin typeface="Consolas" panose="020B0609020204030204" pitchFamily="49" charset="0"/>
                </a:rPr>
                <a:t> program koji </a:t>
              </a:r>
              <a:r>
                <a:rPr lang="en-GB" dirty="0" err="1">
                  <a:latin typeface="Consolas" panose="020B0609020204030204" pitchFamily="49" charset="0"/>
                </a:rPr>
                <a:t>omogućuje</a:t>
              </a:r>
              <a:r>
                <a:rPr lang="en-GB" dirty="0">
                  <a:latin typeface="Consolas" panose="020B0609020204030204" pitchFamily="49" charset="0"/>
                </a:rPr>
                <a:t> </a:t>
              </a:r>
              <a:r>
                <a:rPr lang="en-GB" dirty="0" err="1">
                  <a:latin typeface="Consolas" panose="020B0609020204030204" pitchFamily="49" charset="0"/>
                </a:rPr>
                <a:t>igranje</a:t>
              </a:r>
              <a:r>
                <a:rPr lang="en-GB" dirty="0">
                  <a:latin typeface="Consolas" panose="020B0609020204030204" pitchFamily="49" charset="0"/>
                </a:rPr>
                <a:t> </a:t>
              </a:r>
              <a:r>
                <a:rPr lang="en-GB" dirty="0" err="1">
                  <a:latin typeface="Consolas" panose="020B0609020204030204" pitchFamily="49" charset="0"/>
                </a:rPr>
                <a:t>igre</a:t>
              </a:r>
              <a:r>
                <a:rPr lang="en-GB" dirty="0">
                  <a:latin typeface="Consolas" panose="020B0609020204030204" pitchFamily="49" charset="0"/>
                </a:rPr>
                <a:t> Jamb (</a:t>
              </a:r>
              <a:r>
                <a:rPr lang="en-GB" dirty="0" err="1">
                  <a:latin typeface="Consolas" panose="020B0609020204030204" pitchFamily="49" charset="0"/>
                </a:rPr>
                <a:t>engl.</a:t>
              </a:r>
              <a:r>
                <a:rPr lang="en-GB" dirty="0">
                  <a:latin typeface="Consolas" panose="020B0609020204030204" pitchFamily="49" charset="0"/>
                </a:rPr>
                <a:t> Yahtzee).</a:t>
              </a:r>
              <a:r>
                <a:rPr lang="hr-HR" dirty="0">
                  <a:latin typeface="Consolas" panose="020B0609020204030204" pitchFamily="49" charset="0"/>
                </a:rPr>
                <a:t> </a:t>
              </a:r>
              <a:r>
                <a:rPr lang="en-GB" dirty="0" err="1">
                  <a:latin typeface="Consolas" panose="020B0609020204030204" pitchFamily="49" charset="0"/>
                </a:rPr>
                <a:t>Razdvojite</a:t>
              </a:r>
              <a:r>
                <a:rPr lang="en-GB" dirty="0">
                  <a:latin typeface="Consolas" panose="020B0609020204030204" pitchFamily="49" charset="0"/>
                </a:rPr>
                <a:t> </a:t>
              </a:r>
              <a:r>
                <a:rPr lang="en-GB" dirty="0" err="1">
                  <a:latin typeface="Consolas" panose="020B0609020204030204" pitchFamily="49" charset="0"/>
                </a:rPr>
                <a:t>funkcionalnost</a:t>
              </a:r>
              <a:r>
                <a:rPr lang="en-GB" dirty="0">
                  <a:latin typeface="Consolas" panose="020B0609020204030204" pitchFamily="49" charset="0"/>
                </a:rPr>
                <a:t> u </a:t>
              </a:r>
              <a:r>
                <a:rPr lang="en-GB" dirty="0" err="1">
                  <a:latin typeface="Consolas" panose="020B0609020204030204" pitchFamily="49" charset="0"/>
                </a:rPr>
                <a:t>klase</a:t>
              </a:r>
              <a:r>
                <a:rPr lang="en-GB" dirty="0">
                  <a:latin typeface="Consolas" panose="020B0609020204030204" pitchFamily="49" charset="0"/>
                </a:rPr>
                <a:t>. </a:t>
              </a:r>
              <a:r>
                <a:rPr lang="en-GB" dirty="0" err="1">
                  <a:latin typeface="Consolas" panose="020B0609020204030204" pitchFamily="49" charset="0"/>
                </a:rPr>
                <a:t>Treba</a:t>
              </a:r>
              <a:r>
                <a:rPr lang="hr-HR" dirty="0">
                  <a:latin typeface="Consolas" panose="020B0609020204030204" pitchFamily="49" charset="0"/>
                </a:rPr>
                <a:t>ju </a:t>
              </a:r>
              <a:r>
                <a:rPr lang="en-GB" dirty="0" err="1">
                  <a:latin typeface="Consolas" panose="020B0609020204030204" pitchFamily="49" charset="0"/>
                </a:rPr>
                <a:t>postojati</a:t>
              </a:r>
              <a:r>
                <a:rPr lang="hr-HR" dirty="0">
                  <a:latin typeface="Consolas" panose="020B0609020204030204" pitchFamily="49" charset="0"/>
                </a:rPr>
                <a:t> klasa koja predstavlja kockicu, omogućuje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kockice</a:t>
              </a:r>
              <a:r>
                <a:rPr lang="hr-HR" dirty="0">
                  <a:latin typeface="Consolas" panose="020B0609020204030204" pitchFamily="49" charset="0"/>
                </a:rPr>
                <a:t> i</a:t>
              </a:r>
              <a:r>
                <a:rPr lang="en-GB" dirty="0">
                  <a:latin typeface="Consolas" panose="020B0609020204030204" pitchFamily="49" charset="0"/>
                </a:rPr>
                <a:t> </a:t>
              </a:r>
              <a:r>
                <a:rPr lang="en-GB" dirty="0" err="1">
                  <a:latin typeface="Consolas" panose="020B0609020204030204" pitchFamily="49" charset="0"/>
                </a:rPr>
                <a:t>provjer</a:t>
              </a:r>
              <a:r>
                <a:rPr lang="hr-HR" dirty="0">
                  <a:latin typeface="Consolas" panose="020B0609020204030204" pitchFamily="49" charset="0"/>
                </a:rPr>
                <a:t>u trenutnog</a:t>
              </a:r>
              <a:r>
                <a:rPr lang="en-GB" dirty="0">
                  <a:latin typeface="Consolas" panose="020B0609020204030204" pitchFamily="49" charset="0"/>
                </a:rPr>
                <a:t> </a:t>
              </a:r>
              <a:r>
                <a:rPr lang="en-GB" dirty="0" err="1">
                  <a:latin typeface="Consolas" panose="020B0609020204030204" pitchFamily="49" charset="0"/>
                </a:rPr>
                <a:t>stanja</a:t>
              </a:r>
              <a:r>
                <a:rPr lang="hr-HR" dirty="0">
                  <a:latin typeface="Consolas" panose="020B0609020204030204" pitchFamily="49" charset="0"/>
                </a:rPr>
                <a:t>, klasa koja predstavlja ruku sa </a:t>
              </a:r>
              <a:r>
                <a:rPr lang="en-GB" dirty="0">
                  <a:latin typeface="Consolas" panose="020B0609020204030204" pitchFamily="49" charset="0"/>
                </a:rPr>
                <a:t>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omoguć</a:t>
              </a:r>
              <a:r>
                <a:rPr lang="hr-HR">
                  <a:latin typeface="Consolas" panose="020B0609020204030204" pitchFamily="49" charset="0"/>
                </a:rPr>
                <a:t>uje</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svih</a:t>
              </a:r>
              <a:r>
                <a:rPr lang="en-GB" dirty="0">
                  <a:latin typeface="Consolas" panose="020B0609020204030204" pitchFamily="49" charset="0"/>
                </a:rPr>
                <a:t>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zaključavanje</a:t>
              </a:r>
              <a:r>
                <a:rPr lang="en-GB" dirty="0">
                  <a:latin typeface="Consolas" panose="020B0609020204030204" pitchFamily="49" charset="0"/>
                </a:rPr>
                <a:t> 0-6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samo</a:t>
              </a:r>
              <a:r>
                <a:rPr lang="en-GB" dirty="0">
                  <a:latin typeface="Consolas" panose="020B0609020204030204" pitchFamily="49" charset="0"/>
                </a:rPr>
                <a:t> </a:t>
              </a:r>
              <a:r>
                <a:rPr lang="en-GB" dirty="0" err="1">
                  <a:latin typeface="Consolas" panose="020B0609020204030204" pitchFamily="49" charset="0"/>
                </a:rPr>
                <a:t>otključanih</a:t>
              </a:r>
              <a:r>
                <a:rPr lang="en-GB" dirty="0">
                  <a:latin typeface="Consolas" panose="020B0609020204030204" pitchFamily="49" charset="0"/>
                </a:rPr>
                <a:t> </a:t>
              </a:r>
              <a:r>
                <a:rPr lang="en-GB" dirty="0" err="1">
                  <a:latin typeface="Consolas" panose="020B0609020204030204" pitchFamily="49" charset="0"/>
                </a:rPr>
                <a:t>kockica</a:t>
              </a:r>
              <a:r>
                <a:rPr lang="hr-HR" dirty="0">
                  <a:latin typeface="Consolas" panose="020B0609020204030204" pitchFamily="49" charset="0"/>
                </a:rPr>
                <a:t>,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rezultata</a:t>
              </a:r>
              <a:r>
                <a:rPr lang="en-GB" dirty="0">
                  <a:latin typeface="Consolas" panose="020B0609020204030204" pitchFamily="49" charset="0"/>
                </a:rPr>
                <a:t> </a:t>
              </a:r>
              <a:r>
                <a:rPr lang="en-GB" dirty="0" err="1">
                  <a:latin typeface="Consolas" panose="020B0609020204030204" pitchFamily="49" charset="0"/>
                </a:rPr>
                <a:t>bacanja</a:t>
              </a:r>
              <a:r>
                <a:rPr lang="hr-HR" dirty="0">
                  <a:latin typeface="Consolas" panose="020B0609020204030204" pitchFamily="49" charset="0"/>
                </a:rPr>
                <a:t>. P</a:t>
              </a:r>
              <a:r>
                <a:rPr lang="en-GB" dirty="0" err="1">
                  <a:latin typeface="Consolas" panose="020B0609020204030204" pitchFamily="49" charset="0"/>
                </a:rPr>
                <a:t>održati</a:t>
              </a:r>
              <a:r>
                <a:rPr lang="en-GB" dirty="0">
                  <a:latin typeface="Consolas" panose="020B0609020204030204" pitchFamily="49" charset="0"/>
                </a:rPr>
                <a:t> </a:t>
              </a:r>
              <a:r>
                <a:rPr lang="en-GB" dirty="0" err="1">
                  <a:latin typeface="Consolas" panose="020B0609020204030204" pitchFamily="49" charset="0"/>
                </a:rPr>
                <a:t>barem</a:t>
              </a:r>
              <a:r>
                <a:rPr lang="en-GB" dirty="0">
                  <a:latin typeface="Consolas" panose="020B0609020204030204" pitchFamily="49" charset="0"/>
                </a:rPr>
                <a:t> 3 </a:t>
              </a:r>
              <a:r>
                <a:rPr lang="en-GB" dirty="0" err="1">
                  <a:latin typeface="Consolas" panose="020B0609020204030204" pitchFamily="49" charset="0"/>
                </a:rPr>
                <a:t>provjere</a:t>
              </a:r>
              <a:r>
                <a:rPr lang="en-GB" dirty="0">
                  <a:latin typeface="Consolas" panose="020B0609020204030204" pitchFamily="49" charset="0"/>
                </a:rPr>
                <a:t> za jamb (</a:t>
              </a:r>
              <a:r>
                <a:rPr lang="hr-HR" dirty="0">
                  <a:latin typeface="Consolas" panose="020B0609020204030204" pitchFamily="49" charset="0"/>
                </a:rPr>
                <a:t>npr. </a:t>
              </a:r>
              <a:r>
                <a:rPr lang="en-GB" dirty="0">
                  <a:latin typeface="Consolas" panose="020B0609020204030204" pitchFamily="49" charset="0"/>
                </a:rPr>
                <a:t>jamb, poker, </a:t>
              </a:r>
              <a:r>
                <a:rPr lang="en-GB" dirty="0" err="1">
                  <a:latin typeface="Consolas" panose="020B0609020204030204" pitchFamily="49" charset="0"/>
                </a:rPr>
                <a:t>skala</a:t>
              </a:r>
              <a:r>
                <a:rPr lang="en-GB" dirty="0">
                  <a:latin typeface="Consolas" panose="020B0609020204030204" pitchFamily="49" charset="0"/>
                </a:rPr>
                <a:t>)</a:t>
              </a:r>
              <a:r>
                <a:rPr lang="hr-HR" dirty="0">
                  <a:latin typeface="Consolas" panose="020B0609020204030204" pitchFamily="49" charset="0"/>
                </a:rPr>
                <a:t>. Napišite funkciju </a:t>
              </a:r>
              <a:r>
                <a:rPr lang="en-GB" dirty="0">
                  <a:latin typeface="Consolas" panose="020B0609020204030204" pitchFamily="49" charset="0"/>
                </a:rPr>
                <a:t>za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napisane</a:t>
              </a:r>
              <a:r>
                <a:rPr lang="en-GB" dirty="0">
                  <a:latin typeface="Consolas" panose="020B0609020204030204" pitchFamily="49" charset="0"/>
                </a:rPr>
                <a:t> </a:t>
              </a:r>
              <a:r>
                <a:rPr lang="en-GB" dirty="0" err="1">
                  <a:latin typeface="Consolas" panose="020B0609020204030204" pitchFamily="49" charset="0"/>
                </a:rPr>
                <a:t>funkcionalnosti</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4" y="3692798"/>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za igranje kartaške igre </a:t>
              </a:r>
              <a:r>
                <a:rPr lang="hr-HR" i="1" dirty="0" err="1">
                  <a:latin typeface="Consolas" panose="020B0609020204030204" pitchFamily="49" charset="0"/>
                </a:rPr>
                <a:t>War</a:t>
              </a:r>
              <a:r>
                <a:rPr lang="hr-HR" dirty="0">
                  <a:latin typeface="Consolas" panose="020B0609020204030204" pitchFamily="49" charset="0"/>
                </a:rPr>
                <a:t>. Kreirajte klasu koja predstavlja kartu. Za boje i vrijednosti možete rabiti takozvane </a:t>
              </a:r>
              <a:r>
                <a:rPr lang="hr-HR" i="1" dirty="0" err="1">
                  <a:latin typeface="Consolas" panose="020B0609020204030204" pitchFamily="49" charset="0"/>
                </a:rPr>
                <a:t>enum</a:t>
              </a:r>
              <a:r>
                <a:rPr lang="hr-HR" dirty="0">
                  <a:latin typeface="Consolas" panose="020B0609020204030204" pitchFamily="49" charset="0"/>
                </a:rPr>
                <a:t> klase. Kreirajte klasu koja predstavlja špil i omogućuje miješanje i dijeljenje po jedne karte. S obzirom da postoje 52 karte, možete rabiti polje (engl. </a:t>
              </a:r>
              <a:r>
                <a:rPr lang="hr-HR" i="1" dirty="0" err="1">
                  <a:latin typeface="Consolas" panose="020B0609020204030204" pitchFamily="49" charset="0"/>
                </a:rPr>
                <a:t>array</a:t>
              </a:r>
              <a:r>
                <a:rPr lang="hr-HR" i="1" dirty="0">
                  <a:latin typeface="Consolas" panose="020B0609020204030204" pitchFamily="49" charset="0"/>
                </a:rPr>
                <a:t> – pogledati dokumentaciju</a:t>
              </a:r>
              <a:r>
                <a:rPr lang="hr-HR" dirty="0">
                  <a:latin typeface="Consolas" panose="020B0609020204030204" pitchFamily="49" charset="0"/>
                </a:rPr>
                <a:t>). Svaki igrač u svakoj rundi dobije po 1 kartu. Rundu dobiva igrač s jačom kartom (veći broj, as je najjači). Napišite funkciju koja omogućuje igranje ove igre za </a:t>
              </a:r>
              <a:r>
                <a:rPr lang="hr-HR">
                  <a:latin typeface="Consolas" panose="020B0609020204030204" pitchFamily="49" charset="0"/>
                </a:rPr>
                <a:t>dva igrača.</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59407831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690D7C2-F599-1775-3B1B-CBF39E8C5B83}"/>
              </a:ext>
            </a:extLst>
          </p:cNvPr>
          <p:cNvPicPr>
            <a:picLocks noChangeAspect="1"/>
          </p:cNvPicPr>
          <p:nvPr/>
        </p:nvPicPr>
        <p:blipFill>
          <a:blip r:embed="rId3"/>
          <a:stretch>
            <a:fillRect/>
          </a:stretch>
        </p:blipFill>
        <p:spPr>
          <a:xfrm>
            <a:off x="1" y="0"/>
            <a:ext cx="12192000" cy="6858000"/>
          </a:xfrm>
          <a:prstGeom prst="rect">
            <a:avLst/>
          </a:prstGeom>
        </p:spPr>
      </p:pic>
      <p:sp>
        <p:nvSpPr>
          <p:cNvPr id="13" name="Rectangle 12">
            <a:extLst>
              <a:ext uri="{FF2B5EF4-FFF2-40B4-BE49-F238E27FC236}">
                <a16:creationId xmlns:a16="http://schemas.microsoft.com/office/drawing/2014/main" id="{BF2C97C1-4B37-8724-5F10-8BC8CB48AE6D}"/>
              </a:ext>
            </a:extLst>
          </p:cNvPr>
          <p:cNvSpPr/>
          <p:nvPr/>
        </p:nvSpPr>
        <p:spPr>
          <a:xfrm>
            <a:off x="3335092" y="2047184"/>
            <a:ext cx="8856908" cy="26425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056553" y="2665046"/>
            <a:ext cx="4553439" cy="763954"/>
          </a:xfrm>
        </p:spPr>
        <p:txBody>
          <a:bodyPr>
            <a:normAutofit/>
          </a:bodyPr>
          <a:lstStyle/>
          <a:p>
            <a:pPr marL="0" indent="0">
              <a:lnSpc>
                <a:spcPct val="150000"/>
              </a:lnSpc>
              <a:buNone/>
            </a:pPr>
            <a:r>
              <a:rPr lang="hr-HR" dirty="0">
                <a:solidFill>
                  <a:schemeClr val="bg2">
                    <a:lumMod val="50000"/>
                  </a:schemeClr>
                </a:solidFill>
              </a:rPr>
              <a:t>Luka Kordić, 6.11.2024.</a:t>
            </a:r>
          </a:p>
          <a:p>
            <a:pPr marL="0" indent="0">
              <a:lnSpc>
                <a:spcPct val="150000"/>
              </a:lnSpc>
              <a:buNone/>
            </a:pPr>
            <a:endParaRPr lang="hr-HR" dirty="0">
              <a:solidFill>
                <a:schemeClr val="bg2">
                  <a:lumMod val="50000"/>
                </a:schemeClr>
              </a:solidFill>
            </a:endParaRPr>
          </a:p>
        </p:txBody>
      </p:sp>
      <p:pic>
        <p:nvPicPr>
          <p:cNvPr id="5" name="Picture 4" descr="A person sitting on a blue chair&#10;&#10;Description automatically generated">
            <a:extLst>
              <a:ext uri="{FF2B5EF4-FFF2-40B4-BE49-F238E27FC236}">
                <a16:creationId xmlns:a16="http://schemas.microsoft.com/office/drawing/2014/main" id="{B3E2570A-3134-31C9-4A8B-D4CA6B5B1454}"/>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934308" y="2047184"/>
            <a:ext cx="2678111" cy="2678111"/>
          </a:xfrm>
          <a:prstGeom prst="ellipse">
            <a:avLst/>
          </a:prstGeom>
        </p:spPr>
      </p:pic>
      <p:sp>
        <p:nvSpPr>
          <p:cNvPr id="8" name="TextBox 7">
            <a:extLst>
              <a:ext uri="{FF2B5EF4-FFF2-40B4-BE49-F238E27FC236}">
                <a16:creationId xmlns:a16="http://schemas.microsoft.com/office/drawing/2014/main" id="{248448B4-2B7B-CB41-0808-B7D4143D1BC1}"/>
              </a:ext>
            </a:extLst>
          </p:cNvPr>
          <p:cNvSpPr txBox="1"/>
          <p:nvPr/>
        </p:nvSpPr>
        <p:spPr>
          <a:xfrm>
            <a:off x="5056553" y="2103543"/>
            <a:ext cx="6107722" cy="707886"/>
          </a:xfrm>
          <a:prstGeom prst="rect">
            <a:avLst/>
          </a:prstGeom>
          <a:noFill/>
        </p:spPr>
        <p:txBody>
          <a:bodyPr wrap="square">
            <a:spAutoFit/>
          </a:bodyPr>
          <a:lstStyle/>
          <a:p>
            <a:r>
              <a:rPr lang="hr-HR" sz="4000" dirty="0">
                <a:solidFill>
                  <a:srgbClr val="3F8E93"/>
                </a:solidFill>
              </a:rPr>
              <a:t>Napredni </a:t>
            </a:r>
            <a:r>
              <a:rPr lang="hr-HR" sz="4000" dirty="0" err="1">
                <a:solidFill>
                  <a:srgbClr val="3F8E93"/>
                </a:solidFill>
              </a:rPr>
              <a:t>Kotlin</a:t>
            </a:r>
            <a:endParaRPr lang="en-GB" sz="4000" dirty="0"/>
          </a:p>
        </p:txBody>
      </p:sp>
      <p:sp>
        <p:nvSpPr>
          <p:cNvPr id="10" name="TextBox 9">
            <a:extLst>
              <a:ext uri="{FF2B5EF4-FFF2-40B4-BE49-F238E27FC236}">
                <a16:creationId xmlns:a16="http://schemas.microsoft.com/office/drawing/2014/main" id="{1F9A050F-4F41-7384-59BD-E672D34B27D6}"/>
              </a:ext>
            </a:extLst>
          </p:cNvPr>
          <p:cNvSpPr txBox="1"/>
          <p:nvPr/>
        </p:nvSpPr>
        <p:spPr>
          <a:xfrm>
            <a:off x="5055331" y="3489384"/>
            <a:ext cx="3773123" cy="1200329"/>
          </a:xfrm>
          <a:prstGeom prst="rect">
            <a:avLst/>
          </a:prstGeom>
          <a:noFill/>
        </p:spPr>
        <p:txBody>
          <a:bodyPr wrap="square">
            <a:spAutoFit/>
          </a:bodyPr>
          <a:lstStyle/>
          <a:p>
            <a:pPr algn="just"/>
            <a:r>
              <a:rPr lang="en-GB" dirty="0">
                <a:solidFill>
                  <a:schemeClr val="bg2">
                    <a:lumMod val="25000"/>
                  </a:schemeClr>
                </a:solidFill>
              </a:rPr>
              <a:t>Programming is the art of telling another human being what one wants the computer to do. </a:t>
            </a:r>
            <a:endParaRPr lang="hr-HR" dirty="0">
              <a:solidFill>
                <a:schemeClr val="bg2">
                  <a:lumMod val="25000"/>
                </a:schemeClr>
              </a:solidFill>
            </a:endParaRPr>
          </a:p>
          <a:p>
            <a:pPr algn="r"/>
            <a:r>
              <a:rPr lang="en-GB" dirty="0">
                <a:solidFill>
                  <a:schemeClr val="bg2">
                    <a:lumMod val="25000"/>
                  </a:schemeClr>
                </a:solidFill>
              </a:rPr>
              <a:t>―</a:t>
            </a:r>
            <a:r>
              <a:rPr lang="hr-HR" dirty="0">
                <a:solidFill>
                  <a:schemeClr val="bg2">
                    <a:lumMod val="25000"/>
                  </a:schemeClr>
                </a:solidFill>
              </a:rPr>
              <a:t> </a:t>
            </a:r>
            <a:r>
              <a:rPr lang="en-GB" dirty="0">
                <a:solidFill>
                  <a:schemeClr val="bg2">
                    <a:lumMod val="25000"/>
                  </a:schemeClr>
                </a:solidFill>
              </a:rPr>
              <a:t>Donald Ervin Knuth</a:t>
            </a:r>
          </a:p>
        </p:txBody>
      </p:sp>
    </p:spTree>
    <p:extLst>
      <p:ext uri="{BB962C8B-B14F-4D97-AF65-F5344CB8AC3E}">
        <p14:creationId xmlns:p14="http://schemas.microsoft.com/office/powerpoint/2010/main" val="2773963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omputer screen with colorful text&#10;&#10;Description automatically generated">
            <a:extLst>
              <a:ext uri="{FF2B5EF4-FFF2-40B4-BE49-F238E27FC236}">
                <a16:creationId xmlns:a16="http://schemas.microsoft.com/office/drawing/2014/main" id="{C2979BC4-B52D-5D83-1451-4ABEAFD65587}"/>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b="1562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E8130824-87D1-9781-6B3F-B2BA38C36A8C}"/>
              </a:ext>
            </a:extLst>
          </p:cNvPr>
          <p:cNvSpPr/>
          <p:nvPr/>
        </p:nvSpPr>
        <p:spPr>
          <a:xfrm>
            <a:off x="0" y="0"/>
            <a:ext cx="12192000" cy="6858000"/>
          </a:xfrm>
          <a:prstGeom prst="rect">
            <a:avLst/>
          </a:prstGeom>
          <a:solidFill>
            <a:srgbClr val="000000">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6731000" y="3705221"/>
            <a:ext cx="3924302" cy="2593975"/>
          </a:xfrm>
        </p:spPr>
        <p:txBody>
          <a:bodyPr>
            <a:normAutofit/>
          </a:bodyPr>
          <a:lstStyle/>
          <a:p>
            <a:pPr algn="r"/>
            <a:r>
              <a:rPr lang="hr-HR" dirty="0">
                <a:solidFill>
                  <a:schemeClr val="bg1"/>
                </a:solidFill>
                <a:latin typeface="Segoe UI" panose="020B0502040204020203" pitchFamily="34" charset="0"/>
                <a:cs typeface="Segoe UI" panose="020B0502040204020203" pitchFamily="34" charset="0"/>
              </a:rPr>
              <a:t>Uvod u </a:t>
            </a:r>
            <a:r>
              <a:rPr lang="hr-HR" dirty="0" err="1">
                <a:solidFill>
                  <a:schemeClr val="bg1"/>
                </a:solidFill>
                <a:latin typeface="Segoe UI" panose="020B0502040204020203" pitchFamily="34" charset="0"/>
                <a:cs typeface="Segoe UI" panose="020B0502040204020203" pitchFamily="34" charset="0"/>
              </a:rPr>
              <a:t>Kotlin</a:t>
            </a:r>
            <a:r>
              <a:rPr lang="hr-HR" dirty="0">
                <a:solidFill>
                  <a:schemeClr val="bg1"/>
                </a:solidFill>
                <a:latin typeface="Segoe UI" panose="020B0502040204020203" pitchFamily="34" charset="0"/>
                <a:cs typeface="Segoe UI" panose="020B0502040204020203" pitchFamily="34" charset="0"/>
              </a:rPr>
              <a:t> </a:t>
            </a:r>
            <a:br>
              <a:rPr lang="hr-HR" dirty="0">
                <a:solidFill>
                  <a:schemeClr val="bg1"/>
                </a:solidFill>
                <a:latin typeface="Segoe UI" panose="020B0502040204020203" pitchFamily="34" charset="0"/>
                <a:cs typeface="Segoe UI" panose="020B0502040204020203" pitchFamily="34" charset="0"/>
              </a:rPr>
            </a:br>
            <a:r>
              <a:rPr lang="hr-HR" dirty="0">
                <a:solidFill>
                  <a:schemeClr val="bg1"/>
                </a:solidFill>
                <a:latin typeface="Segoe UI" panose="020B0502040204020203" pitchFamily="34" charset="0"/>
                <a:cs typeface="Segoe UI" panose="020B0502040204020203" pitchFamily="34" charset="0"/>
              </a:rPr>
              <a:t>i OOP</a:t>
            </a:r>
            <a:endParaRPr lang="en-GB" dirty="0">
              <a:solidFill>
                <a:schemeClr val="bg1"/>
              </a:solidFill>
              <a:latin typeface="Segoe UI" panose="020B0502040204020203" pitchFamily="34" charset="0"/>
              <a:cs typeface="Segoe UI" panose="020B0502040204020203" pitchFamily="34" charset="0"/>
            </a:endParaRPr>
          </a:p>
        </p:txBody>
      </p:sp>
      <p:pic>
        <p:nvPicPr>
          <p:cNvPr id="6" name="Picture 5" descr="A colorful logo with a blue and orange stripe&#10;&#10;Description automatically generated">
            <a:extLst>
              <a:ext uri="{FF2B5EF4-FFF2-40B4-BE49-F238E27FC236}">
                <a16:creationId xmlns:a16="http://schemas.microsoft.com/office/drawing/2014/main" id="{C456218A-D32F-D818-8CA1-82A42A8BC94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330657" y="4055265"/>
            <a:ext cx="1893889" cy="1893889"/>
          </a:xfrm>
          <a:prstGeom prst="rect">
            <a:avLst/>
          </a:prstGeom>
        </p:spPr>
      </p:pic>
    </p:spTree>
    <p:extLst>
      <p:ext uri="{BB962C8B-B14F-4D97-AF65-F5344CB8AC3E}">
        <p14:creationId xmlns:p14="http://schemas.microsoft.com/office/powerpoint/2010/main" val="557644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nam treba?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898650"/>
            <a:ext cx="9407525" cy="3990974"/>
          </a:xfrm>
        </p:spPr>
        <p:txBody>
          <a:bodyPr>
            <a:normAutofit/>
          </a:bodyPr>
          <a:lstStyle/>
          <a:p>
            <a:pPr marL="0" indent="0">
              <a:buNone/>
            </a:pPr>
            <a:r>
              <a:rPr lang="hr-HR" dirty="0" err="1">
                <a:solidFill>
                  <a:schemeClr val="bg2">
                    <a:lumMod val="50000"/>
                  </a:schemeClr>
                </a:solidFill>
              </a:rPr>
              <a:t>IntelliJ</a:t>
            </a:r>
            <a:r>
              <a:rPr lang="hr-HR" dirty="0">
                <a:solidFill>
                  <a:schemeClr val="bg2">
                    <a:lumMod val="50000"/>
                  </a:schemeClr>
                </a:solidFill>
              </a:rPr>
              <a:t> </a:t>
            </a:r>
            <a:r>
              <a:rPr lang="hr-HR" dirty="0" err="1">
                <a:solidFill>
                  <a:schemeClr val="bg2">
                    <a:lumMod val="50000"/>
                  </a:schemeClr>
                </a:solidFill>
              </a:rPr>
              <a:t>Idea</a:t>
            </a:r>
            <a:r>
              <a:rPr lang="hr-HR" dirty="0">
                <a:solidFill>
                  <a:schemeClr val="bg2">
                    <a:lumMod val="50000"/>
                  </a:schemeClr>
                </a:solidFill>
              </a:rPr>
              <a:t> </a:t>
            </a:r>
          </a:p>
          <a:p>
            <a:pPr marL="0" indent="0">
              <a:buNone/>
            </a:pPr>
            <a:r>
              <a:rPr lang="hr-HR" dirty="0">
                <a:solidFill>
                  <a:schemeClr val="bg2">
                    <a:lumMod val="50000"/>
                  </a:schemeClr>
                </a:solidFill>
                <a:hlinkClick r:id="rId2"/>
              </a:rPr>
              <a:t>https://www.jetbrains.com/idea/</a:t>
            </a:r>
            <a:endParaRPr lang="hr-HR" dirty="0">
              <a:solidFill>
                <a:schemeClr val="bg2">
                  <a:lumMod val="50000"/>
                </a:schemeClr>
              </a:solidFill>
            </a:endParaRPr>
          </a:p>
          <a:p>
            <a:pPr marL="0" indent="0">
              <a:buNone/>
            </a:pPr>
            <a:endParaRPr lang="hr-HR" dirty="0">
              <a:solidFill>
                <a:schemeClr val="bg2">
                  <a:lumMod val="50000"/>
                </a:schemeClr>
              </a:solidFill>
            </a:endParaRPr>
          </a:p>
          <a:p>
            <a:pPr marL="0" indent="0">
              <a:buNone/>
            </a:pPr>
            <a:r>
              <a:rPr lang="hr-HR" dirty="0">
                <a:solidFill>
                  <a:schemeClr val="bg2">
                    <a:lumMod val="50000"/>
                  </a:schemeClr>
                </a:solidFill>
              </a:rPr>
              <a:t>Ako danas nemate</a:t>
            </a:r>
          </a:p>
          <a:p>
            <a:pPr marL="0" indent="0">
              <a:buNone/>
            </a:pPr>
            <a:r>
              <a:rPr lang="hr-HR" dirty="0">
                <a:solidFill>
                  <a:schemeClr val="bg2">
                    <a:lumMod val="50000"/>
                  </a:schemeClr>
                </a:solidFill>
                <a:hlinkClick r:id="rId3"/>
              </a:rPr>
              <a:t>https://play.kotlinlang.org/</a:t>
            </a:r>
            <a:r>
              <a:rPr lang="hr-HR" dirty="0">
                <a:solidFill>
                  <a:schemeClr val="bg2">
                    <a:lumMod val="50000"/>
                  </a:schemeClr>
                </a:solidFill>
              </a:rPr>
              <a:t> </a:t>
            </a:r>
          </a:p>
        </p:txBody>
      </p:sp>
      <p:pic>
        <p:nvPicPr>
          <p:cNvPr id="6" name="Picture 5" descr="A logo with colorful triangles&#10;&#10;Description automatically generated with medium confidence">
            <a:extLst>
              <a:ext uri="{FF2B5EF4-FFF2-40B4-BE49-F238E27FC236}">
                <a16:creationId xmlns:a16="http://schemas.microsoft.com/office/drawing/2014/main" id="{7A8A7A9C-0450-88F0-83E0-5B1AE65E5DD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7038608" y="1395045"/>
            <a:ext cx="4067910" cy="4067910"/>
          </a:xfrm>
          <a:prstGeom prst="rect">
            <a:avLst/>
          </a:prstGeom>
        </p:spPr>
      </p:pic>
    </p:spTree>
    <p:extLst>
      <p:ext uri="{BB962C8B-B14F-4D97-AF65-F5344CB8AC3E}">
        <p14:creationId xmlns:p14="http://schemas.microsoft.com/office/powerpoint/2010/main" val="209765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Imate pitanje?</a:t>
            </a:r>
            <a:endParaRPr lang="en-GB" dirty="0">
              <a:solidFill>
                <a:srgbClr val="3F8E93"/>
              </a:solidFill>
            </a:endParaRP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D592E6D7-809A-574C-2B26-603E864646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2099" y="1307306"/>
            <a:ext cx="4243387" cy="4243387"/>
          </a:xfrm>
          <a:prstGeom prst="rect">
            <a:avLst/>
          </a:prstGeom>
        </p:spPr>
      </p:pic>
      <p:sp>
        <p:nvSpPr>
          <p:cNvPr id="15" name="Content Placeholder 2">
            <a:extLst>
              <a:ext uri="{FF2B5EF4-FFF2-40B4-BE49-F238E27FC236}">
                <a16:creationId xmlns:a16="http://schemas.microsoft.com/office/drawing/2014/main" id="{BA122234-298B-0AF4-1868-8BB6FFC57369}"/>
              </a:ext>
            </a:extLst>
          </p:cNvPr>
          <p:cNvSpPr>
            <a:spLocks noGrp="1"/>
          </p:cNvSpPr>
          <p:nvPr>
            <p:ph idx="1"/>
          </p:nvPr>
        </p:nvSpPr>
        <p:spPr>
          <a:xfrm>
            <a:off x="-248118" y="5638800"/>
            <a:ext cx="7609165" cy="1095375"/>
          </a:xfrm>
        </p:spPr>
        <p:txBody>
          <a:bodyPr>
            <a:normAutofit/>
          </a:bodyPr>
          <a:lstStyle/>
          <a:p>
            <a:pPr marL="0" indent="0" algn="ctr">
              <a:buNone/>
            </a:pPr>
            <a:r>
              <a:rPr lang="hr-HR" sz="2400" dirty="0">
                <a:solidFill>
                  <a:schemeClr val="bg2">
                    <a:lumMod val="50000"/>
                  </a:schemeClr>
                </a:solidFill>
              </a:rPr>
              <a:t>Sve što ste uvijek htjeli znati, </a:t>
            </a:r>
          </a:p>
          <a:p>
            <a:pPr marL="0" indent="0" algn="ctr">
              <a:buNone/>
            </a:pPr>
            <a:r>
              <a:rPr lang="hr-HR" sz="2400" dirty="0">
                <a:solidFill>
                  <a:schemeClr val="bg2">
                    <a:lumMod val="50000"/>
                  </a:schemeClr>
                </a:solidFill>
              </a:rPr>
              <a:t>a niste se usudili pitati</a:t>
            </a:r>
          </a:p>
        </p:txBody>
      </p:sp>
      <p:pic>
        <p:nvPicPr>
          <p:cNvPr id="17" name="Picture 16">
            <a:extLst>
              <a:ext uri="{FF2B5EF4-FFF2-40B4-BE49-F238E27FC236}">
                <a16:creationId xmlns:a16="http://schemas.microsoft.com/office/drawing/2014/main" id="{259EF690-9776-DE24-8127-3DFAC5053C7C}"/>
              </a:ext>
            </a:extLst>
          </p:cNvPr>
          <p:cNvPicPr>
            <a:picLocks noChangeAspect="1"/>
          </p:cNvPicPr>
          <p:nvPr/>
        </p:nvPicPr>
        <p:blipFill>
          <a:blip r:embed="rId3"/>
          <a:stretch>
            <a:fillRect/>
          </a:stretch>
        </p:blipFill>
        <p:spPr>
          <a:xfrm>
            <a:off x="7646783" y="0"/>
            <a:ext cx="4559508" cy="6858000"/>
          </a:xfrm>
          <a:prstGeom prst="rect">
            <a:avLst/>
          </a:prstGeom>
        </p:spPr>
      </p:pic>
    </p:spTree>
    <p:extLst>
      <p:ext uri="{BB962C8B-B14F-4D97-AF65-F5344CB8AC3E}">
        <p14:creationId xmlns:p14="http://schemas.microsoft.com/office/powerpoint/2010/main" val="3833917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2236</TotalTime>
  <Words>4928</Words>
  <Application>Microsoft Office PowerPoint</Application>
  <PresentationFormat>Widescreen</PresentationFormat>
  <Paragraphs>433</Paragraphs>
  <Slides>67</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67</vt:i4>
      </vt:variant>
    </vt:vector>
  </HeadingPairs>
  <TitlesOfParts>
    <vt:vector size="74" baseType="lpstr">
      <vt:lpstr>Aptos</vt:lpstr>
      <vt:lpstr>Aptos Display</vt:lpstr>
      <vt:lpstr>Arial</vt:lpstr>
      <vt:lpstr>Consolas</vt:lpstr>
      <vt:lpstr>JetBrains Mono</vt:lpstr>
      <vt:lpstr>Segoe UI</vt:lpstr>
      <vt:lpstr>Office Theme</vt:lpstr>
      <vt:lpstr>Android  akademija  2024</vt:lpstr>
      <vt:lpstr>Što je Android akademija?</vt:lpstr>
      <vt:lpstr>Tko smo mi?</vt:lpstr>
      <vt:lpstr>Tko ste vi?</vt:lpstr>
      <vt:lpstr>PowerPoint Presentation</vt:lpstr>
      <vt:lpstr>PowerPoint Presentation</vt:lpstr>
      <vt:lpstr>Uvod u Kotlin  i OOP</vt:lpstr>
      <vt:lpstr>Što nam treba?</vt:lpstr>
      <vt:lpstr>Imate pitanje?</vt:lpstr>
      <vt:lpstr>Što je Kotlin?</vt:lpstr>
      <vt:lpstr>Vrijednosti i varijable</vt:lpstr>
      <vt:lpstr>Vrijednosti i varijable</vt:lpstr>
      <vt:lpstr>Vrijednosti i varijable</vt:lpstr>
      <vt:lpstr>Vrijednosti i varijable</vt:lpstr>
      <vt:lpstr>Vrijednosti i varijable</vt:lpstr>
      <vt:lpstr>Grananja (if-else)</vt:lpstr>
      <vt:lpstr>Grananja (if-else)</vt:lpstr>
      <vt:lpstr>Izraz if-else</vt:lpstr>
      <vt:lpstr>Izraz if-else</vt:lpstr>
      <vt:lpstr>When</vt:lpstr>
      <vt:lpstr>Naredba / izraz when</vt:lpstr>
      <vt:lpstr>Grananje</vt:lpstr>
      <vt:lpstr>Petlje</vt:lpstr>
      <vt:lpstr>repeat</vt:lpstr>
      <vt:lpstr>for</vt:lpstr>
      <vt:lpstr>for</vt:lpstr>
      <vt:lpstr>while</vt:lpstr>
      <vt:lpstr>while</vt:lpstr>
      <vt:lpstr>do...while</vt:lpstr>
      <vt:lpstr>do...while</vt:lpstr>
      <vt:lpstr>Petlje</vt:lpstr>
      <vt:lpstr>Funkcije</vt:lpstr>
      <vt:lpstr>Funkcije</vt:lpstr>
      <vt:lpstr>Funkcije</vt:lpstr>
      <vt:lpstr>Funkcije</vt:lpstr>
      <vt:lpstr>Stringovi</vt:lpstr>
      <vt:lpstr>Stringovi</vt:lpstr>
      <vt:lpstr>Stringovi</vt:lpstr>
      <vt:lpstr>OOP</vt:lpstr>
      <vt:lpstr>Apstrakcija</vt:lpstr>
      <vt:lpstr>Klase</vt:lpstr>
      <vt:lpstr>Objekti</vt:lpstr>
      <vt:lpstr>Objekti</vt:lpstr>
      <vt:lpstr>Stanje</vt:lpstr>
      <vt:lpstr>Stanje</vt:lpstr>
      <vt:lpstr>Ponašanje</vt:lpstr>
      <vt:lpstr>Enkapsulacija</vt:lpstr>
      <vt:lpstr>Prava pristupa</vt:lpstr>
      <vt:lpstr>Stanje i ponašanje</vt:lpstr>
      <vt:lpstr>Stanje</vt:lpstr>
      <vt:lpstr>Konstruktori</vt:lpstr>
      <vt:lpstr>Konstruktori</vt:lpstr>
      <vt:lpstr>Konstruktori</vt:lpstr>
      <vt:lpstr>Konstruktori</vt:lpstr>
      <vt:lpstr>Konstruktori</vt:lpstr>
      <vt:lpstr>Klase i objekti</vt:lpstr>
      <vt:lpstr>object</vt:lpstr>
      <vt:lpstr>object</vt:lpstr>
      <vt:lpstr>Companion object</vt:lpstr>
      <vt:lpstr>Companion object</vt:lpstr>
      <vt:lpstr>Companion object</vt:lpstr>
      <vt:lpstr>Nullability</vt:lpstr>
      <vt:lpstr>Nullability</vt:lpstr>
      <vt:lpstr>Kompozicija</vt:lpstr>
      <vt:lpstr>Kompozicija</vt:lpstr>
      <vt:lpstr>Predavanje 1</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akademija  2024</dc:title>
  <dc:creator>Bruno Zorić</dc:creator>
  <cp:lastModifiedBy>Bruno Zorić</cp:lastModifiedBy>
  <cp:revision>105</cp:revision>
  <dcterms:created xsi:type="dcterms:W3CDTF">2024-09-29T21:59:46Z</dcterms:created>
  <dcterms:modified xsi:type="dcterms:W3CDTF">2024-11-05T06:23:42Z</dcterms:modified>
</cp:coreProperties>
</file>

<file path=docProps/thumbnail.jpeg>
</file>